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86" r:id="rId9"/>
    <p:sldId id="289" r:id="rId10"/>
    <p:sldId id="288" r:id="rId11"/>
    <p:sldId id="290" r:id="rId12"/>
    <p:sldId id="291" r:id="rId13"/>
    <p:sldId id="292" r:id="rId14"/>
    <p:sldId id="293" r:id="rId15"/>
    <p:sldId id="294" r:id="rId16"/>
    <p:sldId id="295" r:id="rId17"/>
    <p:sldId id="262" r:id="rId18"/>
    <p:sldId id="271" r:id="rId19"/>
    <p:sldId id="298" r:id="rId20"/>
    <p:sldId id="299" r:id="rId21"/>
    <p:sldId id="300" r:id="rId22"/>
    <p:sldId id="263" r:id="rId23"/>
    <p:sldId id="303" r:id="rId24"/>
    <p:sldId id="301" r:id="rId25"/>
    <p:sldId id="302" r:id="rId26"/>
    <p:sldId id="306" r:id="rId27"/>
    <p:sldId id="304" r:id="rId28"/>
    <p:sldId id="305" r:id="rId29"/>
    <p:sldId id="274" r:id="rId30"/>
    <p:sldId id="307" r:id="rId31"/>
    <p:sldId id="260" r:id="rId32"/>
  </p:sldIdLst>
  <p:sldSz cx="12192000" cy="6858000"/>
  <p:notesSz cx="6858000" cy="9144000"/>
  <p:embeddedFontLs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0" y="100"/>
      </p:cViewPr>
      <p:guideLst>
        <p:guide orient="horz" pos="3928"/>
        <p:guide orient="horz" pos="386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03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CE61-00E1-415D-A706-53DF855FA9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423533" y="1111885"/>
            <a:ext cx="1292800" cy="551590"/>
            <a:chOff x="1678849" y="4526839"/>
            <a:chExt cx="1924050" cy="90558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456" y="4805814"/>
              <a:ext cx="841321" cy="626611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678849" y="4526839"/>
              <a:ext cx="1924050" cy="870092"/>
              <a:chOff x="-2243" y="91934"/>
              <a:chExt cx="1924050" cy="870092"/>
            </a:xfrm>
          </p:grpSpPr>
          <p:sp>
            <p:nvSpPr>
              <p:cNvPr id="14" name="Rectangle 40"/>
              <p:cNvSpPr/>
              <p:nvPr/>
            </p:nvSpPr>
            <p:spPr>
              <a:xfrm>
                <a:off x="1622424" y="901700"/>
                <a:ext cx="60327" cy="60326"/>
              </a:xfrm>
              <a:prstGeom prst="rect">
                <a:avLst/>
              </a:prstGeom>
              <a:solidFill>
                <a:srgbClr val="3A55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5" name="Rectangle 43"/>
              <p:cNvSpPr/>
              <p:nvPr/>
            </p:nvSpPr>
            <p:spPr>
              <a:xfrm>
                <a:off x="1622424" y="422273"/>
                <a:ext cx="60327" cy="479427"/>
              </a:xfrm>
              <a:prstGeom prst="rect">
                <a:avLst/>
              </a:prstGeom>
              <a:solidFill>
                <a:srgbClr val="F05F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6" name="Freeform 44"/>
              <p:cNvSpPr/>
              <p:nvPr/>
            </p:nvSpPr>
            <p:spPr>
              <a:xfrm>
                <a:off x="-2243" y="91934"/>
                <a:ext cx="1924050" cy="619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48"/>
                    </a:lnTo>
                    <a:lnTo>
                      <a:pt x="10800" y="0"/>
                    </a:lnTo>
                    <a:lnTo>
                      <a:pt x="21600" y="10848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647A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7" name="Oval 45"/>
              <p:cNvSpPr/>
              <p:nvPr/>
            </p:nvSpPr>
            <p:spPr>
              <a:xfrm>
                <a:off x="901700" y="330200"/>
                <a:ext cx="120652" cy="60329"/>
              </a:xfrm>
              <a:prstGeom prst="ellipse">
                <a:avLst/>
              </a:prstGeom>
              <a:solidFill>
                <a:srgbClr val="3A55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</p:grpSp>
      </p:grpSp>
      <p:cxnSp>
        <p:nvCxnSpPr>
          <p:cNvPr id="20" name="直接连接符 19"/>
          <p:cNvCxnSpPr/>
          <p:nvPr userDrawn="1"/>
        </p:nvCxnSpPr>
        <p:spPr>
          <a:xfrm flipH="1">
            <a:off x="2501900" y="3996560"/>
            <a:ext cx="1430020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 flipH="1">
            <a:off x="8284464" y="3996560"/>
            <a:ext cx="1430020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1804988" y="1238249"/>
            <a:ext cx="8582025" cy="4381502"/>
          </a:xfrm>
          <a:prstGeom prst="roundRect">
            <a:avLst>
              <a:gd name="adj" fmla="val 10270"/>
            </a:avLst>
          </a:prstGeom>
          <a:solidFill>
            <a:schemeClr val="accent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47" name="矩形 46"/>
          <p:cNvSpPr/>
          <p:nvPr/>
        </p:nvSpPr>
        <p:spPr>
          <a:xfrm>
            <a:off x="2382811" y="1236586"/>
            <a:ext cx="1041400" cy="2349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48" name="箭头: V 形 47"/>
          <p:cNvSpPr/>
          <p:nvPr/>
        </p:nvSpPr>
        <p:spPr>
          <a:xfrm rot="16200000">
            <a:off x="2346397" y="3081437"/>
            <a:ext cx="1114224" cy="1041399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29808" y="1806775"/>
            <a:ext cx="923330" cy="1538883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</a:rPr>
              <a:t>目录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74986" y="4412874"/>
            <a:ext cx="1075615" cy="246221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CONTENTS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1"/>
          <p:cNvSpPr/>
          <p:nvPr userDrawn="1"/>
        </p:nvSpPr>
        <p:spPr>
          <a:xfrm>
            <a:off x="2339341" y="1828800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7" name="矩形 1"/>
          <p:cNvSpPr/>
          <p:nvPr userDrawn="1"/>
        </p:nvSpPr>
        <p:spPr>
          <a:xfrm flipV="1">
            <a:off x="2339341" y="3975538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9" name="直角三角形 38"/>
          <p:cNvSpPr/>
          <p:nvPr userDrawn="1"/>
        </p:nvSpPr>
        <p:spPr>
          <a:xfrm>
            <a:off x="2339339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40" name="直角三角形 39"/>
          <p:cNvSpPr/>
          <p:nvPr userDrawn="1"/>
        </p:nvSpPr>
        <p:spPr>
          <a:xfrm flipH="1">
            <a:off x="9623384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10544357" y="-377641"/>
            <a:ext cx="1269999" cy="2025286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377644" y="5210357"/>
            <a:ext cx="1269999" cy="2025286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666750" y="419100"/>
            <a:ext cx="10858500" cy="60198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08660" y="812494"/>
            <a:ext cx="3561080" cy="199333"/>
            <a:chOff x="708660" y="722903"/>
            <a:chExt cx="3561080" cy="199333"/>
          </a:xfrm>
        </p:grpSpPr>
        <p:sp>
          <p:nvSpPr>
            <p:cNvPr id="8" name="任意多边形: 形状 7"/>
            <p:cNvSpPr/>
            <p:nvPr/>
          </p:nvSpPr>
          <p:spPr>
            <a:xfrm flipH="1">
              <a:off x="708660" y="807350"/>
              <a:ext cx="3561080" cy="114886"/>
            </a:xfrm>
            <a:custGeom>
              <a:avLst/>
              <a:gdLst>
                <a:gd name="connsiteX0" fmla="*/ 0 w 3561080"/>
                <a:gd name="connsiteY0" fmla="*/ 208280 h 208280"/>
                <a:gd name="connsiteX1" fmla="*/ 208280 w 3561080"/>
                <a:gd name="connsiteY1" fmla="*/ 0 h 208280"/>
                <a:gd name="connsiteX2" fmla="*/ 3561080 w 3561080"/>
                <a:gd name="connsiteY2" fmla="*/ 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1080" h="208280">
                  <a:moveTo>
                    <a:pt x="0" y="208280"/>
                  </a:moveTo>
                  <a:lnTo>
                    <a:pt x="208280" y="0"/>
                  </a:lnTo>
                  <a:lnTo>
                    <a:pt x="3561080" y="0"/>
                  </a:lnTo>
                </a:path>
              </a:pathLst>
            </a:custGeom>
            <a:noFill/>
            <a:ln w="2540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781301" y="887209"/>
              <a:ext cx="1223486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690688" y="722903"/>
              <a:ext cx="2071212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flipH="1">
            <a:off x="7922260" y="812494"/>
            <a:ext cx="3561080" cy="199333"/>
            <a:chOff x="708660" y="722903"/>
            <a:chExt cx="3561080" cy="199333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708660" y="807350"/>
              <a:ext cx="3561080" cy="114886"/>
            </a:xfrm>
            <a:custGeom>
              <a:avLst/>
              <a:gdLst>
                <a:gd name="connsiteX0" fmla="*/ 0 w 3561080"/>
                <a:gd name="connsiteY0" fmla="*/ 208280 h 208280"/>
                <a:gd name="connsiteX1" fmla="*/ 208280 w 3561080"/>
                <a:gd name="connsiteY1" fmla="*/ 0 h 208280"/>
                <a:gd name="connsiteX2" fmla="*/ 3561080 w 3561080"/>
                <a:gd name="connsiteY2" fmla="*/ 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1080" h="208280">
                  <a:moveTo>
                    <a:pt x="0" y="208280"/>
                  </a:moveTo>
                  <a:lnTo>
                    <a:pt x="208280" y="0"/>
                  </a:lnTo>
                  <a:lnTo>
                    <a:pt x="3561080" y="0"/>
                  </a:lnTo>
                </a:path>
              </a:pathLst>
            </a:custGeom>
            <a:noFill/>
            <a:ln w="2540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781301" y="887209"/>
              <a:ext cx="1223486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690688" y="722903"/>
              <a:ext cx="2071212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3" Type="http://schemas.openxmlformats.org/officeDocument/2006/relationships/notesSlide" Target="../notesSlides/notesSlide10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tags" Target="../tags/tag32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3" Type="http://schemas.openxmlformats.org/officeDocument/2006/relationships/notesSlide" Target="../notesSlides/notesSlide11.xml"/><Relationship Id="rId72" Type="http://schemas.openxmlformats.org/officeDocument/2006/relationships/slideLayout" Target="../slideLayouts/slideLayout4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0" Type="http://schemas.openxmlformats.org/officeDocument/2006/relationships/notesSlide" Target="../notesSlides/notesSlide13.x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3" Type="http://schemas.openxmlformats.org/officeDocument/2006/relationships/notesSlide" Target="../notesSlides/notesSlide14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0" Type="http://schemas.openxmlformats.org/officeDocument/2006/relationships/notesSlide" Target="../notesSlides/notesSlide22.xml"/><Relationship Id="rId2" Type="http://schemas.openxmlformats.org/officeDocument/2006/relationships/tags" Target="../tags/tag186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notesSlide" Target="../notesSlides/notesSlide9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828804" y="2615816"/>
            <a:ext cx="8534400" cy="7385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sz="48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赛马预测：数据驱动的胜利密码</a:t>
            </a:r>
            <a:endParaRPr lang="zh-CN" sz="48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24400" y="3806108"/>
            <a:ext cx="27432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sz="24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数据科学导论大作业</a:t>
            </a:r>
            <a:endParaRPr lang="zh-CN" altLang="en-US" sz="24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887192" y="5182175"/>
            <a:ext cx="1735436" cy="245745"/>
            <a:chOff x="4095451" y="4640913"/>
            <a:chExt cx="1735436" cy="245745"/>
          </a:xfrm>
        </p:grpSpPr>
        <p:sp>
          <p:nvSpPr>
            <p:cNvPr id="35" name="矩形 34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08487" y="4640913"/>
              <a:ext cx="1422400" cy="2457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汇报人：唐一嘉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>
            <p:custDataLst>
              <p:tags r:id="rId1"/>
            </p:custDataLst>
          </p:nvPr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>
              <p:custDataLst>
                <p:tags r:id="rId3"/>
              </p:custDataLst>
            </p:nvPr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4"/>
              </p:custDataLst>
            </p:nvPr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>
                <p:custDataLst>
                  <p:tags r:id="rId23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>
                <p:custDataLst>
                  <p:tags r:id="rId26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>
            <p:custDataLst>
              <p:tags r:id="rId27"/>
            </p:custDataLst>
          </p:nvPr>
        </p:nvSpPr>
        <p:spPr>
          <a:xfrm>
            <a:off x="2698750" y="2111768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数据标准化</a:t>
            </a:r>
            <a:r>
              <a:rPr lang="en-US" altLang="zh-CN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归一化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：对数值型特征进行标准化处理，使其均值为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0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，方差为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>
            <p:custDataLst>
              <p:tags r:id="rId28"/>
            </p:custDataLst>
          </p:nvPr>
        </p:nvSpPr>
        <p:spPr>
          <a:xfrm>
            <a:off x="2698750" y="3429500"/>
            <a:ext cx="8291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数据类型转换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：将文本型数据转换为类别型数据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>
            <p:custDataLst>
              <p:tags r:id="rId29"/>
            </p:custDataLst>
          </p:nvPr>
        </p:nvSpPr>
        <p:spPr>
          <a:xfrm>
            <a:off x="2698750" y="4570068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去除掉不需要的特征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：去除掉赔率特征（难以用于赛前预测），去除掉完赛时间特征（数据泄露）等等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30"/>
            </p:custDataLst>
          </p:nvPr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>
            <p:custDataLst>
              <p:tags r:id="rId31"/>
            </p:custDataLst>
          </p:nvPr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数据预处理与特征工程</a:t>
            </a:r>
            <a:endParaRPr kumimoji="1" lang="zh-CN" altLang="en-US" sz="24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33516" y="692774"/>
            <a:ext cx="3524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algn="ctr"/>
            <a:r>
              <a:rPr lang="zh-CN" altLang="en-US" sz="2400" dirty="0">
                <a:sym typeface="思源黑体 CN Regular" panose="020B0500000000000000" pitchFamily="34" charset="-122"/>
              </a:rPr>
              <a:t>数据预处理与特征工程</a:t>
            </a:r>
            <a:endParaRPr lang="zh-CN" altLang="en-US" sz="2400" dirty="0">
              <a:sym typeface="思源黑体 CN Regular" panose="020B0500000000000000" pitchFamily="34" charset="-122"/>
            </a:endParaRPr>
          </a:p>
        </p:txBody>
      </p:sp>
      <p:sp>
        <p:nvSpPr>
          <p:cNvPr id="145" name="任意多边形: 形状 144"/>
          <p:cNvSpPr/>
          <p:nvPr>
            <p:custDataLst>
              <p:tags r:id="rId1"/>
            </p:custDataLst>
          </p:nvPr>
        </p:nvSpPr>
        <p:spPr>
          <a:xfrm>
            <a:off x="1521902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4A66AC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6" name="任意多边形: 形状 145"/>
          <p:cNvSpPr/>
          <p:nvPr>
            <p:custDataLst>
              <p:tags r:id="rId2"/>
            </p:custDataLst>
          </p:nvPr>
        </p:nvSpPr>
        <p:spPr>
          <a:xfrm>
            <a:off x="1741993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7 w 2224378"/>
              <a:gd name="connsiteY10" fmla="*/ 325842 h 2224378"/>
              <a:gd name="connsiteX11" fmla="*/ 2136907 w 2224378"/>
              <a:gd name="connsiteY11" fmla="*/ 679337 h 2224378"/>
              <a:gd name="connsiteX12" fmla="*/ 2224379 w 2224378"/>
              <a:gd name="connsiteY12" fmla="*/ 1112189 h 2224378"/>
              <a:gd name="connsiteX13" fmla="*/ 2136907 w 2224378"/>
              <a:gd name="connsiteY13" fmla="*/ 1545042 h 2224378"/>
              <a:gd name="connsiteX14" fmla="*/ 1898537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3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3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5" y="0"/>
                  <a:pt x="1407972" y="29458"/>
                  <a:pt x="1545041" y="87472"/>
                </a:cubicBezTo>
                <a:cubicBezTo>
                  <a:pt x="1677602" y="143382"/>
                  <a:pt x="1796336" y="223640"/>
                  <a:pt x="1898537" y="325842"/>
                </a:cubicBezTo>
                <a:cubicBezTo>
                  <a:pt x="2000738" y="428043"/>
                  <a:pt x="2080696" y="546776"/>
                  <a:pt x="2136907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7" y="1545042"/>
                </a:cubicBezTo>
                <a:cubicBezTo>
                  <a:pt x="2080996" y="1677603"/>
                  <a:pt x="2000738" y="1796336"/>
                  <a:pt x="1898537" y="1898538"/>
                </a:cubicBezTo>
                <a:cubicBezTo>
                  <a:pt x="1796336" y="2000739"/>
                  <a:pt x="1677602" y="2080696"/>
                  <a:pt x="1545041" y="2136907"/>
                </a:cubicBezTo>
                <a:cubicBezTo>
                  <a:pt x="1407972" y="2194921"/>
                  <a:pt x="1262185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7" name="任意多边形: 形状 146"/>
          <p:cNvSpPr/>
          <p:nvPr>
            <p:custDataLst>
              <p:tags r:id="rId3"/>
            </p:custDataLst>
          </p:nvPr>
        </p:nvSpPr>
        <p:spPr>
          <a:xfrm>
            <a:off x="1999306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4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4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7" y="1015699"/>
                  <a:pt x="1541434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2" y="1500855"/>
                  <a:pt x="1114594" y="1541435"/>
                </a:cubicBezTo>
                <a:cubicBezTo>
                  <a:pt x="1015700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4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700" y="21342"/>
                  <a:pt x="1114594" y="63124"/>
                </a:cubicBezTo>
                <a:cubicBezTo>
                  <a:pt x="1210182" y="103404"/>
                  <a:pt x="1295851" y="161418"/>
                  <a:pt x="1369496" y="235063"/>
                </a:cubicBezTo>
                <a:cubicBezTo>
                  <a:pt x="1443141" y="308708"/>
                  <a:pt x="1500854" y="394376"/>
                  <a:pt x="1541434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4"/>
            </p:custDataLst>
          </p:nvPr>
        </p:nvSpPr>
        <p:spPr>
          <a:xfrm>
            <a:off x="2054517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5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5"/>
            </p:custDataLst>
          </p:nvPr>
        </p:nvSpPr>
        <p:spPr>
          <a:xfrm>
            <a:off x="2113474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4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5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6"/>
            </p:custDataLst>
          </p:nvPr>
        </p:nvSpPr>
        <p:spPr>
          <a:xfrm>
            <a:off x="2413007" y="3362106"/>
            <a:ext cx="506634" cy="506634"/>
          </a:xfrm>
          <a:custGeom>
            <a:avLst/>
            <a:gdLst>
              <a:gd name="connsiteX0" fmla="*/ 304800 w 609600"/>
              <a:gd name="connsiteY0" fmla="*/ 609600 h 609600"/>
              <a:gd name="connsiteX1" fmla="*/ 186066 w 609600"/>
              <a:gd name="connsiteY1" fmla="*/ 585553 h 609600"/>
              <a:gd name="connsiteX2" fmla="*/ 89276 w 609600"/>
              <a:gd name="connsiteY2" fmla="*/ 520324 h 609600"/>
              <a:gd name="connsiteX3" fmla="*/ 24047 w 609600"/>
              <a:gd name="connsiteY3" fmla="*/ 423534 h 609600"/>
              <a:gd name="connsiteX4" fmla="*/ 0 w 609600"/>
              <a:gd name="connsiteY4" fmla="*/ 304800 h 609600"/>
              <a:gd name="connsiteX5" fmla="*/ 24047 w 609600"/>
              <a:gd name="connsiteY5" fmla="*/ 186066 h 609600"/>
              <a:gd name="connsiteX6" fmla="*/ 89276 w 609600"/>
              <a:gd name="connsiteY6" fmla="*/ 89276 h 609600"/>
              <a:gd name="connsiteX7" fmla="*/ 186066 w 609600"/>
              <a:gd name="connsiteY7" fmla="*/ 24047 h 609600"/>
              <a:gd name="connsiteX8" fmla="*/ 304800 w 609600"/>
              <a:gd name="connsiteY8" fmla="*/ 0 h 609600"/>
              <a:gd name="connsiteX9" fmla="*/ 423534 w 609600"/>
              <a:gd name="connsiteY9" fmla="*/ 24047 h 609600"/>
              <a:gd name="connsiteX10" fmla="*/ 520324 w 609600"/>
              <a:gd name="connsiteY10" fmla="*/ 89276 h 609600"/>
              <a:gd name="connsiteX11" fmla="*/ 585553 w 609600"/>
              <a:gd name="connsiteY11" fmla="*/ 186066 h 609600"/>
              <a:gd name="connsiteX12" fmla="*/ 609600 w 609600"/>
              <a:gd name="connsiteY12" fmla="*/ 304800 h 609600"/>
              <a:gd name="connsiteX13" fmla="*/ 585553 w 609600"/>
              <a:gd name="connsiteY13" fmla="*/ 423534 h 609600"/>
              <a:gd name="connsiteX14" fmla="*/ 520324 w 609600"/>
              <a:gd name="connsiteY14" fmla="*/ 520324 h 609600"/>
              <a:gd name="connsiteX15" fmla="*/ 423534 w 609600"/>
              <a:gd name="connsiteY15" fmla="*/ 585553 h 609600"/>
              <a:gd name="connsiteX16" fmla="*/ 304800 w 609600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5" y="570222"/>
                  <a:pt x="117231" y="548279"/>
                  <a:pt x="89276" y="520324"/>
                </a:cubicBezTo>
                <a:cubicBezTo>
                  <a:pt x="61321" y="492369"/>
                  <a:pt x="39378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8" y="149695"/>
                  <a:pt x="61321" y="117231"/>
                  <a:pt x="89276" y="89276"/>
                </a:cubicBezTo>
                <a:cubicBezTo>
                  <a:pt x="117231" y="61321"/>
                  <a:pt x="149695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60" y="8116"/>
                  <a:pt x="423534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3" y="149695"/>
                  <a:pt x="585553" y="186066"/>
                </a:cubicBezTo>
                <a:cubicBezTo>
                  <a:pt x="601484" y="223640"/>
                  <a:pt x="609600" y="263619"/>
                  <a:pt x="609600" y="304800"/>
                </a:cubicBezTo>
                <a:cubicBezTo>
                  <a:pt x="609600" y="345981"/>
                  <a:pt x="601484" y="385960"/>
                  <a:pt x="585553" y="423534"/>
                </a:cubicBezTo>
                <a:cubicBezTo>
                  <a:pt x="570223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4" y="585553"/>
                </a:cubicBezTo>
                <a:cubicBezTo>
                  <a:pt x="385960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1" name="任意多边形: 形状 150"/>
          <p:cNvSpPr/>
          <p:nvPr>
            <p:custDataLst>
              <p:tags r:id="rId7"/>
            </p:custDataLst>
          </p:nvPr>
        </p:nvSpPr>
        <p:spPr>
          <a:xfrm>
            <a:off x="2454477" y="3403578"/>
            <a:ext cx="423693" cy="423693"/>
          </a:xfrm>
          <a:custGeom>
            <a:avLst/>
            <a:gdLst>
              <a:gd name="connsiteX0" fmla="*/ 509803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6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7 h 509803"/>
              <a:gd name="connsiteX10" fmla="*/ 74847 w 509803"/>
              <a:gd name="connsiteY10" fmla="*/ 74847 h 509803"/>
              <a:gd name="connsiteX11" fmla="*/ 155706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3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3" y="254902"/>
                </a:moveTo>
                <a:cubicBezTo>
                  <a:pt x="509803" y="289169"/>
                  <a:pt x="503190" y="322535"/>
                  <a:pt x="489664" y="354097"/>
                </a:cubicBezTo>
                <a:cubicBezTo>
                  <a:pt x="476738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6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7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6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8" y="125347"/>
                  <a:pt x="489664" y="155707"/>
                </a:cubicBezTo>
                <a:cubicBezTo>
                  <a:pt x="502890" y="187269"/>
                  <a:pt x="509803" y="220634"/>
                  <a:pt x="509803" y="254902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8"/>
            </p:custDataLst>
          </p:nvPr>
        </p:nvSpPr>
        <p:spPr>
          <a:xfrm>
            <a:off x="2471966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3" name="任意多边形: 形状 152"/>
          <p:cNvSpPr/>
          <p:nvPr>
            <p:custDataLst>
              <p:tags r:id="rId9"/>
            </p:custDataLst>
          </p:nvPr>
        </p:nvSpPr>
        <p:spPr>
          <a:xfrm>
            <a:off x="2454477" y="1909407"/>
            <a:ext cx="423693" cy="423693"/>
          </a:xfrm>
          <a:custGeom>
            <a:avLst/>
            <a:gdLst>
              <a:gd name="connsiteX0" fmla="*/ 509803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6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6 h 509803"/>
              <a:gd name="connsiteX10" fmla="*/ 74847 w 509803"/>
              <a:gd name="connsiteY10" fmla="*/ 74847 h 509803"/>
              <a:gd name="connsiteX11" fmla="*/ 155706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3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3" y="254902"/>
                </a:moveTo>
                <a:cubicBezTo>
                  <a:pt x="509803" y="289169"/>
                  <a:pt x="503190" y="322535"/>
                  <a:pt x="489664" y="354097"/>
                </a:cubicBezTo>
                <a:cubicBezTo>
                  <a:pt x="476738" y="384457"/>
                  <a:pt x="458402" y="411811"/>
                  <a:pt x="434956" y="434956"/>
                </a:cubicBezTo>
                <a:cubicBezTo>
                  <a:pt x="411510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6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702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6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702"/>
                  <a:pt x="125347" y="33065"/>
                  <a:pt x="155706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8" y="125347"/>
                  <a:pt x="489664" y="155706"/>
                </a:cubicBezTo>
                <a:cubicBezTo>
                  <a:pt x="502890" y="186968"/>
                  <a:pt x="509803" y="220334"/>
                  <a:pt x="509803" y="254902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10"/>
            </p:custDataLst>
          </p:nvPr>
        </p:nvSpPr>
        <p:spPr>
          <a:xfrm>
            <a:off x="2471966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11"/>
            </p:custDataLst>
          </p:nvPr>
        </p:nvSpPr>
        <p:spPr>
          <a:xfrm>
            <a:off x="2666323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56" name="组合 155"/>
          <p:cNvGrpSpPr/>
          <p:nvPr>
            <p:custDataLst>
              <p:tags r:id="rId12"/>
            </p:custDataLst>
          </p:nvPr>
        </p:nvGrpSpPr>
        <p:grpSpPr>
          <a:xfrm>
            <a:off x="2600748" y="3526489"/>
            <a:ext cx="126159" cy="154137"/>
            <a:chOff x="1934918" y="4278943"/>
            <a:chExt cx="150281" cy="183609"/>
          </a:xfrm>
          <a:solidFill>
            <a:srgbClr val="4A66AC"/>
          </a:solidFill>
        </p:grpSpPr>
        <p:sp>
          <p:nvSpPr>
            <p:cNvPr id="157" name="任意多边形: 形状 156"/>
            <p:cNvSpPr/>
            <p:nvPr>
              <p:custDataLst>
                <p:tags r:id="rId13"/>
              </p:custDataLst>
            </p:nvPr>
          </p:nvSpPr>
          <p:spPr>
            <a:xfrm>
              <a:off x="1934918" y="4278943"/>
              <a:ext cx="81538" cy="183609"/>
            </a:xfrm>
            <a:custGeom>
              <a:avLst/>
              <a:gdLst>
                <a:gd name="connsiteX0" fmla="*/ 10821 w 82362"/>
                <a:gd name="connsiteY0" fmla="*/ 174343 h 185464"/>
                <a:gd name="connsiteX1" fmla="*/ 0 w 82362"/>
                <a:gd name="connsiteY1" fmla="*/ 142781 h 185464"/>
                <a:gd name="connsiteX2" fmla="*/ 0 w 82362"/>
                <a:gd name="connsiteY2" fmla="*/ 42684 h 185464"/>
                <a:gd name="connsiteX3" fmla="*/ 10821 w 82362"/>
                <a:gd name="connsiteY3" fmla="*/ 11122 h 185464"/>
                <a:gd name="connsiteX4" fmla="*/ 41181 w 82362"/>
                <a:gd name="connsiteY4" fmla="*/ 0 h 185464"/>
                <a:gd name="connsiteX5" fmla="*/ 71541 w 82362"/>
                <a:gd name="connsiteY5" fmla="*/ 11122 h 185464"/>
                <a:gd name="connsiteX6" fmla="*/ 82362 w 82362"/>
                <a:gd name="connsiteY6" fmla="*/ 42684 h 185464"/>
                <a:gd name="connsiteX7" fmla="*/ 82362 w 82362"/>
                <a:gd name="connsiteY7" fmla="*/ 142781 h 185464"/>
                <a:gd name="connsiteX8" fmla="*/ 71541 w 82362"/>
                <a:gd name="connsiteY8" fmla="*/ 174343 h 185464"/>
                <a:gd name="connsiteX9" fmla="*/ 41181 w 82362"/>
                <a:gd name="connsiteY9" fmla="*/ 185465 h 185464"/>
                <a:gd name="connsiteX10" fmla="*/ 10821 w 82362"/>
                <a:gd name="connsiteY10" fmla="*/ 174343 h 185464"/>
                <a:gd name="connsiteX11" fmla="*/ 51702 w 82362"/>
                <a:gd name="connsiteY11" fmla="*/ 154504 h 185464"/>
                <a:gd name="connsiteX12" fmla="*/ 55309 w 82362"/>
                <a:gd name="connsiteY12" fmla="*/ 142480 h 185464"/>
                <a:gd name="connsiteX13" fmla="*/ 55309 w 82362"/>
                <a:gd name="connsiteY13" fmla="*/ 42684 h 185464"/>
                <a:gd name="connsiteX14" fmla="*/ 51702 w 82362"/>
                <a:gd name="connsiteY14" fmla="*/ 30660 h 185464"/>
                <a:gd name="connsiteX15" fmla="*/ 41482 w 82362"/>
                <a:gd name="connsiteY15" fmla="*/ 26452 h 185464"/>
                <a:gd name="connsiteX16" fmla="*/ 31261 w 82362"/>
                <a:gd name="connsiteY16" fmla="*/ 30660 h 185464"/>
                <a:gd name="connsiteX17" fmla="*/ 27654 w 82362"/>
                <a:gd name="connsiteY17" fmla="*/ 42684 h 185464"/>
                <a:gd name="connsiteX18" fmla="*/ 27654 w 82362"/>
                <a:gd name="connsiteY18" fmla="*/ 142480 h 185464"/>
                <a:gd name="connsiteX19" fmla="*/ 31261 w 82362"/>
                <a:gd name="connsiteY19" fmla="*/ 154504 h 185464"/>
                <a:gd name="connsiteX20" fmla="*/ 41482 w 82362"/>
                <a:gd name="connsiteY20" fmla="*/ 158712 h 185464"/>
                <a:gd name="connsiteX21" fmla="*/ 51702 w 82362"/>
                <a:gd name="connsiteY21" fmla="*/ 154504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2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6" y="0"/>
                    <a:pt x="41181" y="0"/>
                  </a:cubicBezTo>
                  <a:cubicBezTo>
                    <a:pt x="54107" y="0"/>
                    <a:pt x="64327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7" y="181858"/>
                    <a:pt x="54107" y="185465"/>
                    <a:pt x="41181" y="185465"/>
                  </a:cubicBezTo>
                  <a:cubicBezTo>
                    <a:pt x="28256" y="185465"/>
                    <a:pt x="18036" y="181557"/>
                    <a:pt x="10821" y="174343"/>
                  </a:cubicBezTo>
                  <a:close/>
                  <a:moveTo>
                    <a:pt x="51702" y="154504"/>
                  </a:moveTo>
                  <a:cubicBezTo>
                    <a:pt x="54107" y="151799"/>
                    <a:pt x="55309" y="147590"/>
                    <a:pt x="55309" y="142480"/>
                  </a:cubicBezTo>
                  <a:lnTo>
                    <a:pt x="55309" y="42684"/>
                  </a:lnTo>
                  <a:cubicBezTo>
                    <a:pt x="55309" y="37574"/>
                    <a:pt x="54107" y="33666"/>
                    <a:pt x="51702" y="30660"/>
                  </a:cubicBezTo>
                  <a:cubicBezTo>
                    <a:pt x="49297" y="27654"/>
                    <a:pt x="45990" y="26452"/>
                    <a:pt x="41482" y="26452"/>
                  </a:cubicBezTo>
                  <a:cubicBezTo>
                    <a:pt x="37273" y="26452"/>
                    <a:pt x="33666" y="27955"/>
                    <a:pt x="31261" y="30660"/>
                  </a:cubicBezTo>
                  <a:cubicBezTo>
                    <a:pt x="28857" y="33366"/>
                    <a:pt x="27654" y="37574"/>
                    <a:pt x="27654" y="42684"/>
                  </a:cubicBezTo>
                  <a:lnTo>
                    <a:pt x="27654" y="142480"/>
                  </a:lnTo>
                  <a:cubicBezTo>
                    <a:pt x="27654" y="147590"/>
                    <a:pt x="28857" y="151498"/>
                    <a:pt x="31261" y="154504"/>
                  </a:cubicBezTo>
                  <a:cubicBezTo>
                    <a:pt x="33666" y="157209"/>
                    <a:pt x="36973" y="158712"/>
                    <a:pt x="41482" y="158712"/>
                  </a:cubicBezTo>
                  <a:cubicBezTo>
                    <a:pt x="45690" y="159013"/>
                    <a:pt x="49297" y="157510"/>
                    <a:pt x="51702" y="154504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58" name="任意多边形: 形状 157"/>
            <p:cNvSpPr/>
            <p:nvPr>
              <p:custDataLst>
                <p:tags r:id="rId14"/>
              </p:custDataLst>
            </p:nvPr>
          </p:nvSpPr>
          <p:spPr>
            <a:xfrm>
              <a:off x="2032824" y="4281027"/>
              <a:ext cx="52375" cy="179443"/>
            </a:xfrm>
            <a:custGeom>
              <a:avLst/>
              <a:gdLst>
                <a:gd name="connsiteX0" fmla="*/ 52604 w 52904"/>
                <a:gd name="connsiteY0" fmla="*/ 181257 h 181256"/>
                <a:gd name="connsiteX1" fmla="*/ 25250 w 52904"/>
                <a:gd name="connsiteY1" fmla="*/ 181257 h 181256"/>
                <a:gd name="connsiteX2" fmla="*/ 25250 w 52904"/>
                <a:gd name="connsiteY2" fmla="*/ 29759 h 181256"/>
                <a:gd name="connsiteX3" fmla="*/ 0 w 52904"/>
                <a:gd name="connsiteY3" fmla="*/ 43886 h 181256"/>
                <a:gd name="connsiteX4" fmla="*/ 0 w 52904"/>
                <a:gd name="connsiteY4" fmla="*/ 14729 h 181256"/>
                <a:gd name="connsiteX5" fmla="*/ 24047 w 52904"/>
                <a:gd name="connsiteY5" fmla="*/ 0 h 181256"/>
                <a:gd name="connsiteX6" fmla="*/ 52904 w 52904"/>
                <a:gd name="connsiteY6" fmla="*/ 0 h 181256"/>
                <a:gd name="connsiteX7" fmla="*/ 52604 w 52904"/>
                <a:gd name="connsiteY7" fmla="*/ 181257 h 1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04" h="181256">
                  <a:moveTo>
                    <a:pt x="52604" y="181257"/>
                  </a:moveTo>
                  <a:lnTo>
                    <a:pt x="25250" y="181257"/>
                  </a:lnTo>
                  <a:lnTo>
                    <a:pt x="25250" y="29759"/>
                  </a:lnTo>
                  <a:lnTo>
                    <a:pt x="0" y="43886"/>
                  </a:lnTo>
                  <a:lnTo>
                    <a:pt x="0" y="14729"/>
                  </a:lnTo>
                  <a:lnTo>
                    <a:pt x="24047" y="0"/>
                  </a:lnTo>
                  <a:lnTo>
                    <a:pt x="52904" y="0"/>
                  </a:lnTo>
                  <a:lnTo>
                    <a:pt x="52604" y="181257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9" name="任意多边形: 形状 158"/>
          <p:cNvSpPr/>
          <p:nvPr>
            <p:custDataLst>
              <p:tags r:id="rId15"/>
            </p:custDataLst>
          </p:nvPr>
        </p:nvSpPr>
        <p:spPr>
          <a:xfrm>
            <a:off x="3810247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629DD1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16"/>
            </p:custDataLst>
          </p:nvPr>
        </p:nvSpPr>
        <p:spPr>
          <a:xfrm>
            <a:off x="4030337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2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2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7 w 2224378"/>
              <a:gd name="connsiteY10" fmla="*/ 325842 h 2224378"/>
              <a:gd name="connsiteX11" fmla="*/ 2136907 w 2224378"/>
              <a:gd name="connsiteY11" fmla="*/ 679337 h 2224378"/>
              <a:gd name="connsiteX12" fmla="*/ 2224379 w 2224378"/>
              <a:gd name="connsiteY12" fmla="*/ 1112189 h 2224378"/>
              <a:gd name="connsiteX13" fmla="*/ 2136907 w 2224378"/>
              <a:gd name="connsiteY13" fmla="*/ 1545042 h 2224378"/>
              <a:gd name="connsiteX14" fmla="*/ 1898537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3" y="2000739"/>
                  <a:pt x="325842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2" y="325842"/>
                </a:cubicBezTo>
                <a:cubicBezTo>
                  <a:pt x="428043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5" y="0"/>
                  <a:pt x="1407972" y="29458"/>
                  <a:pt x="1545041" y="87472"/>
                </a:cubicBezTo>
                <a:cubicBezTo>
                  <a:pt x="1677602" y="143382"/>
                  <a:pt x="1796336" y="223640"/>
                  <a:pt x="1898537" y="325842"/>
                </a:cubicBezTo>
                <a:cubicBezTo>
                  <a:pt x="2000738" y="428043"/>
                  <a:pt x="2080696" y="546776"/>
                  <a:pt x="2136907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7" y="1545042"/>
                </a:cubicBezTo>
                <a:cubicBezTo>
                  <a:pt x="2080997" y="1677603"/>
                  <a:pt x="2000738" y="1796336"/>
                  <a:pt x="1898537" y="1898538"/>
                </a:cubicBezTo>
                <a:cubicBezTo>
                  <a:pt x="1796336" y="2000739"/>
                  <a:pt x="1677602" y="2080696"/>
                  <a:pt x="1545041" y="2136907"/>
                </a:cubicBezTo>
                <a:cubicBezTo>
                  <a:pt x="1407972" y="2194921"/>
                  <a:pt x="1262185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1" name="任意多边形: 形状 160"/>
          <p:cNvSpPr/>
          <p:nvPr>
            <p:custDataLst>
              <p:tags r:id="rId17"/>
            </p:custDataLst>
          </p:nvPr>
        </p:nvSpPr>
        <p:spPr>
          <a:xfrm>
            <a:off x="4287652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2" y="1500855"/>
                  <a:pt x="1114594" y="1541435"/>
                </a:cubicBezTo>
                <a:cubicBezTo>
                  <a:pt x="1015700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4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700" y="21342"/>
                  <a:pt x="1114594" y="63124"/>
                </a:cubicBezTo>
                <a:cubicBezTo>
                  <a:pt x="1210182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18"/>
            </p:custDataLst>
          </p:nvPr>
        </p:nvSpPr>
        <p:spPr>
          <a:xfrm>
            <a:off x="4342861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5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3" name="任意多边形: 形状 162"/>
          <p:cNvSpPr/>
          <p:nvPr>
            <p:custDataLst>
              <p:tags r:id="rId19"/>
            </p:custDataLst>
          </p:nvPr>
        </p:nvSpPr>
        <p:spPr>
          <a:xfrm>
            <a:off x="4401819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5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4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4" name="任意多边形: 形状 163"/>
          <p:cNvSpPr/>
          <p:nvPr>
            <p:custDataLst>
              <p:tags r:id="rId20"/>
            </p:custDataLst>
          </p:nvPr>
        </p:nvSpPr>
        <p:spPr>
          <a:xfrm>
            <a:off x="4416058" y="1582644"/>
            <a:ext cx="1077220" cy="1077220"/>
          </a:xfrm>
          <a:custGeom>
            <a:avLst/>
            <a:gdLst>
              <a:gd name="connsiteX0" fmla="*/ 1296151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1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1" y="648076"/>
                </a:moveTo>
                <a:cubicBezTo>
                  <a:pt x="1296151" y="1005998"/>
                  <a:pt x="1005998" y="1296151"/>
                  <a:pt x="648076" y="1296151"/>
                </a:cubicBezTo>
                <a:cubicBezTo>
                  <a:pt x="290153" y="1296151"/>
                  <a:pt x="0" y="1005998"/>
                  <a:pt x="0" y="648076"/>
                </a:cubicBezTo>
                <a:cubicBezTo>
                  <a:pt x="0" y="290153"/>
                  <a:pt x="290154" y="0"/>
                  <a:pt x="648076" y="0"/>
                </a:cubicBezTo>
                <a:cubicBezTo>
                  <a:pt x="1005998" y="0"/>
                  <a:pt x="1296151" y="290153"/>
                  <a:pt x="1296151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5" name="任意多边形: 形状 164"/>
          <p:cNvSpPr/>
          <p:nvPr>
            <p:custDataLst>
              <p:tags r:id="rId21"/>
            </p:custDataLst>
          </p:nvPr>
        </p:nvSpPr>
        <p:spPr>
          <a:xfrm>
            <a:off x="4701352" y="3362106"/>
            <a:ext cx="506634" cy="506634"/>
          </a:xfrm>
          <a:custGeom>
            <a:avLst/>
            <a:gdLst>
              <a:gd name="connsiteX0" fmla="*/ 304800 w 609600"/>
              <a:gd name="connsiteY0" fmla="*/ 609600 h 609600"/>
              <a:gd name="connsiteX1" fmla="*/ 186066 w 609600"/>
              <a:gd name="connsiteY1" fmla="*/ 585553 h 609600"/>
              <a:gd name="connsiteX2" fmla="*/ 89276 w 609600"/>
              <a:gd name="connsiteY2" fmla="*/ 520324 h 609600"/>
              <a:gd name="connsiteX3" fmla="*/ 24047 w 609600"/>
              <a:gd name="connsiteY3" fmla="*/ 423534 h 609600"/>
              <a:gd name="connsiteX4" fmla="*/ 0 w 609600"/>
              <a:gd name="connsiteY4" fmla="*/ 304800 h 609600"/>
              <a:gd name="connsiteX5" fmla="*/ 24047 w 609600"/>
              <a:gd name="connsiteY5" fmla="*/ 186066 h 609600"/>
              <a:gd name="connsiteX6" fmla="*/ 89276 w 609600"/>
              <a:gd name="connsiteY6" fmla="*/ 89276 h 609600"/>
              <a:gd name="connsiteX7" fmla="*/ 186066 w 609600"/>
              <a:gd name="connsiteY7" fmla="*/ 24047 h 609600"/>
              <a:gd name="connsiteX8" fmla="*/ 304800 w 609600"/>
              <a:gd name="connsiteY8" fmla="*/ 0 h 609600"/>
              <a:gd name="connsiteX9" fmla="*/ 423534 w 609600"/>
              <a:gd name="connsiteY9" fmla="*/ 24047 h 609600"/>
              <a:gd name="connsiteX10" fmla="*/ 520324 w 609600"/>
              <a:gd name="connsiteY10" fmla="*/ 89276 h 609600"/>
              <a:gd name="connsiteX11" fmla="*/ 585553 w 609600"/>
              <a:gd name="connsiteY11" fmla="*/ 186066 h 609600"/>
              <a:gd name="connsiteX12" fmla="*/ 609600 w 609600"/>
              <a:gd name="connsiteY12" fmla="*/ 304800 h 609600"/>
              <a:gd name="connsiteX13" fmla="*/ 585553 w 609600"/>
              <a:gd name="connsiteY13" fmla="*/ 423534 h 609600"/>
              <a:gd name="connsiteX14" fmla="*/ 520324 w 609600"/>
              <a:gd name="connsiteY14" fmla="*/ 520324 h 609600"/>
              <a:gd name="connsiteX15" fmla="*/ 423534 w 609600"/>
              <a:gd name="connsiteY15" fmla="*/ 585553 h 609600"/>
              <a:gd name="connsiteX16" fmla="*/ 304800 w 609600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5" y="570222"/>
                  <a:pt x="117231" y="548279"/>
                  <a:pt x="89276" y="520324"/>
                </a:cubicBezTo>
                <a:cubicBezTo>
                  <a:pt x="61321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1" y="117231"/>
                  <a:pt x="89276" y="89276"/>
                </a:cubicBezTo>
                <a:cubicBezTo>
                  <a:pt x="117231" y="61321"/>
                  <a:pt x="149695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60" y="8116"/>
                  <a:pt x="423534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3" y="149695"/>
                  <a:pt x="585553" y="186066"/>
                </a:cubicBezTo>
                <a:cubicBezTo>
                  <a:pt x="601484" y="223640"/>
                  <a:pt x="609600" y="263619"/>
                  <a:pt x="609600" y="304800"/>
                </a:cubicBezTo>
                <a:cubicBezTo>
                  <a:pt x="609600" y="345981"/>
                  <a:pt x="601484" y="385960"/>
                  <a:pt x="585553" y="423534"/>
                </a:cubicBezTo>
                <a:cubicBezTo>
                  <a:pt x="570223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4" y="585553"/>
                </a:cubicBezTo>
                <a:cubicBezTo>
                  <a:pt x="385960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6" name="任意多边形: 形状 165"/>
          <p:cNvSpPr/>
          <p:nvPr>
            <p:custDataLst>
              <p:tags r:id="rId22"/>
            </p:custDataLst>
          </p:nvPr>
        </p:nvSpPr>
        <p:spPr>
          <a:xfrm>
            <a:off x="4742822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7 h 509803"/>
              <a:gd name="connsiteX10" fmla="*/ 74847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7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7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7" name="任意多边形: 形状 166"/>
          <p:cNvSpPr/>
          <p:nvPr>
            <p:custDataLst>
              <p:tags r:id="rId23"/>
            </p:custDataLst>
          </p:nvPr>
        </p:nvSpPr>
        <p:spPr>
          <a:xfrm>
            <a:off x="4779045" y="3439801"/>
            <a:ext cx="351245" cy="351245"/>
          </a:xfrm>
          <a:custGeom>
            <a:avLst/>
            <a:gdLst>
              <a:gd name="connsiteX0" fmla="*/ 422632 w 422631"/>
              <a:gd name="connsiteY0" fmla="*/ 211316 h 422631"/>
              <a:gd name="connsiteX1" fmla="*/ 211316 w 422631"/>
              <a:gd name="connsiteY1" fmla="*/ 422632 h 422631"/>
              <a:gd name="connsiteX2" fmla="*/ 0 w 422631"/>
              <a:gd name="connsiteY2" fmla="*/ 211316 h 422631"/>
              <a:gd name="connsiteX3" fmla="*/ 211316 w 422631"/>
              <a:gd name="connsiteY3" fmla="*/ 0 h 422631"/>
              <a:gd name="connsiteX4" fmla="*/ 422632 w 422631"/>
              <a:gd name="connsiteY4" fmla="*/ 211316 h 42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31" h="422631">
                <a:moveTo>
                  <a:pt x="422632" y="211316"/>
                </a:moveTo>
                <a:cubicBezTo>
                  <a:pt x="422632" y="328023"/>
                  <a:pt x="328023" y="422632"/>
                  <a:pt x="211316" y="422632"/>
                </a:cubicBezTo>
                <a:cubicBezTo>
                  <a:pt x="94610" y="422632"/>
                  <a:pt x="0" y="328023"/>
                  <a:pt x="0" y="211316"/>
                </a:cubicBezTo>
                <a:cubicBezTo>
                  <a:pt x="0" y="94610"/>
                  <a:pt x="94609" y="0"/>
                  <a:pt x="211316" y="0"/>
                </a:cubicBezTo>
                <a:cubicBezTo>
                  <a:pt x="328022" y="0"/>
                  <a:pt x="422632" y="94609"/>
                  <a:pt x="422632" y="21131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8" name="任意多边形: 形状 167"/>
          <p:cNvSpPr/>
          <p:nvPr>
            <p:custDataLst>
              <p:tags r:id="rId24"/>
            </p:custDataLst>
          </p:nvPr>
        </p:nvSpPr>
        <p:spPr>
          <a:xfrm>
            <a:off x="4742822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6 h 509803"/>
              <a:gd name="connsiteX10" fmla="*/ 74847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6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7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9" name="任意多边形: 形状 168"/>
          <p:cNvSpPr/>
          <p:nvPr>
            <p:custDataLst>
              <p:tags r:id="rId25"/>
            </p:custDataLst>
          </p:nvPr>
        </p:nvSpPr>
        <p:spPr>
          <a:xfrm>
            <a:off x="4760310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0" name="任意多边形: 形状 169"/>
          <p:cNvSpPr/>
          <p:nvPr>
            <p:custDataLst>
              <p:tags r:id="rId26"/>
            </p:custDataLst>
          </p:nvPr>
        </p:nvSpPr>
        <p:spPr>
          <a:xfrm>
            <a:off x="4954669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71" name="组合 170"/>
          <p:cNvGrpSpPr/>
          <p:nvPr>
            <p:custDataLst>
              <p:tags r:id="rId27"/>
            </p:custDataLst>
          </p:nvPr>
        </p:nvGrpSpPr>
        <p:grpSpPr>
          <a:xfrm>
            <a:off x="4876475" y="3526488"/>
            <a:ext cx="155887" cy="154389"/>
            <a:chOff x="4644122" y="4278641"/>
            <a:chExt cx="185693" cy="183909"/>
          </a:xfrm>
          <a:solidFill>
            <a:srgbClr val="629DD1"/>
          </a:solidFill>
        </p:grpSpPr>
        <p:sp>
          <p:nvSpPr>
            <p:cNvPr id="172" name="任意多边形: 形状 171"/>
            <p:cNvSpPr/>
            <p:nvPr>
              <p:custDataLst>
                <p:tags r:id="rId28"/>
              </p:custDataLst>
            </p:nvPr>
          </p:nvSpPr>
          <p:spPr>
            <a:xfrm>
              <a:off x="4644122" y="4278941"/>
              <a:ext cx="81538" cy="183609"/>
            </a:xfrm>
            <a:custGeom>
              <a:avLst/>
              <a:gdLst>
                <a:gd name="connsiteX0" fmla="*/ 10821 w 82362"/>
                <a:gd name="connsiteY0" fmla="*/ 174343 h 185464"/>
                <a:gd name="connsiteX1" fmla="*/ 0 w 82362"/>
                <a:gd name="connsiteY1" fmla="*/ 142781 h 185464"/>
                <a:gd name="connsiteX2" fmla="*/ 0 w 82362"/>
                <a:gd name="connsiteY2" fmla="*/ 42684 h 185464"/>
                <a:gd name="connsiteX3" fmla="*/ 10821 w 82362"/>
                <a:gd name="connsiteY3" fmla="*/ 11122 h 185464"/>
                <a:gd name="connsiteX4" fmla="*/ 41181 w 82362"/>
                <a:gd name="connsiteY4" fmla="*/ 0 h 185464"/>
                <a:gd name="connsiteX5" fmla="*/ 71541 w 82362"/>
                <a:gd name="connsiteY5" fmla="*/ 11122 h 185464"/>
                <a:gd name="connsiteX6" fmla="*/ 82362 w 82362"/>
                <a:gd name="connsiteY6" fmla="*/ 42684 h 185464"/>
                <a:gd name="connsiteX7" fmla="*/ 82362 w 82362"/>
                <a:gd name="connsiteY7" fmla="*/ 142781 h 185464"/>
                <a:gd name="connsiteX8" fmla="*/ 71541 w 82362"/>
                <a:gd name="connsiteY8" fmla="*/ 174343 h 185464"/>
                <a:gd name="connsiteX9" fmla="*/ 41181 w 82362"/>
                <a:gd name="connsiteY9" fmla="*/ 185465 h 185464"/>
                <a:gd name="connsiteX10" fmla="*/ 10821 w 82362"/>
                <a:gd name="connsiteY10" fmla="*/ 174343 h 185464"/>
                <a:gd name="connsiteX11" fmla="*/ 51702 w 82362"/>
                <a:gd name="connsiteY11" fmla="*/ 154805 h 185464"/>
                <a:gd name="connsiteX12" fmla="*/ 55309 w 82362"/>
                <a:gd name="connsiteY12" fmla="*/ 142781 h 185464"/>
                <a:gd name="connsiteX13" fmla="*/ 55309 w 82362"/>
                <a:gd name="connsiteY13" fmla="*/ 42984 h 185464"/>
                <a:gd name="connsiteX14" fmla="*/ 51702 w 82362"/>
                <a:gd name="connsiteY14" fmla="*/ 30961 h 185464"/>
                <a:gd name="connsiteX15" fmla="*/ 41482 w 82362"/>
                <a:gd name="connsiteY15" fmla="*/ 26752 h 185464"/>
                <a:gd name="connsiteX16" fmla="*/ 31262 w 82362"/>
                <a:gd name="connsiteY16" fmla="*/ 30961 h 185464"/>
                <a:gd name="connsiteX17" fmla="*/ 27655 w 82362"/>
                <a:gd name="connsiteY17" fmla="*/ 42984 h 185464"/>
                <a:gd name="connsiteX18" fmla="*/ 27655 w 82362"/>
                <a:gd name="connsiteY18" fmla="*/ 142781 h 185464"/>
                <a:gd name="connsiteX19" fmla="*/ 31262 w 82362"/>
                <a:gd name="connsiteY19" fmla="*/ 154805 h 185464"/>
                <a:gd name="connsiteX20" fmla="*/ 41482 w 82362"/>
                <a:gd name="connsiteY20" fmla="*/ 159013 h 185464"/>
                <a:gd name="connsiteX21" fmla="*/ 51702 w 82362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2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6" y="0"/>
                    <a:pt x="41181" y="0"/>
                  </a:cubicBezTo>
                  <a:cubicBezTo>
                    <a:pt x="54107" y="0"/>
                    <a:pt x="64327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7" y="181858"/>
                    <a:pt x="54107" y="185465"/>
                    <a:pt x="41181" y="185465"/>
                  </a:cubicBezTo>
                  <a:cubicBezTo>
                    <a:pt x="28256" y="185465"/>
                    <a:pt x="18036" y="181557"/>
                    <a:pt x="10821" y="174343"/>
                  </a:cubicBezTo>
                  <a:close/>
                  <a:moveTo>
                    <a:pt x="51702" y="154805"/>
                  </a:moveTo>
                  <a:cubicBezTo>
                    <a:pt x="54107" y="152099"/>
                    <a:pt x="55309" y="147891"/>
                    <a:pt x="55309" y="142781"/>
                  </a:cubicBezTo>
                  <a:lnTo>
                    <a:pt x="55309" y="42984"/>
                  </a:lnTo>
                  <a:cubicBezTo>
                    <a:pt x="55309" y="37874"/>
                    <a:pt x="54107" y="33967"/>
                    <a:pt x="51702" y="30961"/>
                  </a:cubicBezTo>
                  <a:cubicBezTo>
                    <a:pt x="49297" y="28255"/>
                    <a:pt x="45991" y="26752"/>
                    <a:pt x="41482" y="26752"/>
                  </a:cubicBezTo>
                  <a:cubicBezTo>
                    <a:pt x="37273" y="26752"/>
                    <a:pt x="33666" y="28255"/>
                    <a:pt x="31262" y="30961"/>
                  </a:cubicBezTo>
                  <a:cubicBezTo>
                    <a:pt x="28857" y="33666"/>
                    <a:pt x="27655" y="37874"/>
                    <a:pt x="27655" y="42984"/>
                  </a:cubicBezTo>
                  <a:lnTo>
                    <a:pt x="27655" y="142781"/>
                  </a:lnTo>
                  <a:cubicBezTo>
                    <a:pt x="27655" y="147891"/>
                    <a:pt x="28857" y="151799"/>
                    <a:pt x="31262" y="154805"/>
                  </a:cubicBezTo>
                  <a:cubicBezTo>
                    <a:pt x="33666" y="157510"/>
                    <a:pt x="36973" y="159013"/>
                    <a:pt x="41482" y="159013"/>
                  </a:cubicBezTo>
                  <a:cubicBezTo>
                    <a:pt x="45690" y="159013"/>
                    <a:pt x="49297" y="157510"/>
                    <a:pt x="51702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73" name="任意多边形: 形状 172"/>
            <p:cNvSpPr/>
            <p:nvPr>
              <p:custDataLst>
                <p:tags r:id="rId29"/>
              </p:custDataLst>
            </p:nvPr>
          </p:nvSpPr>
          <p:spPr>
            <a:xfrm>
              <a:off x="4746789" y="4278641"/>
              <a:ext cx="83026" cy="180931"/>
            </a:xfrm>
            <a:custGeom>
              <a:avLst/>
              <a:gdLst>
                <a:gd name="connsiteX0" fmla="*/ 902 w 83865"/>
                <a:gd name="connsiteY0" fmla="*/ 159314 h 182759"/>
                <a:gd name="connsiteX1" fmla="*/ 39678 w 83865"/>
                <a:gd name="connsiteY1" fmla="*/ 91380 h 182759"/>
                <a:gd name="connsiteX2" fmla="*/ 52003 w 83865"/>
                <a:gd name="connsiteY2" fmla="*/ 65529 h 182759"/>
                <a:gd name="connsiteX3" fmla="*/ 55910 w 83865"/>
                <a:gd name="connsiteY3" fmla="*/ 45089 h 182759"/>
                <a:gd name="connsiteX4" fmla="*/ 55910 w 83865"/>
                <a:gd name="connsiteY4" fmla="*/ 43887 h 182759"/>
                <a:gd name="connsiteX5" fmla="*/ 52604 w 83865"/>
                <a:gd name="connsiteY5" fmla="*/ 31262 h 182759"/>
                <a:gd name="connsiteX6" fmla="*/ 42985 w 83865"/>
                <a:gd name="connsiteY6" fmla="*/ 27053 h 182759"/>
                <a:gd name="connsiteX7" fmla="*/ 31562 w 83865"/>
                <a:gd name="connsiteY7" fmla="*/ 32464 h 182759"/>
                <a:gd name="connsiteX8" fmla="*/ 27955 w 83865"/>
                <a:gd name="connsiteY8" fmla="*/ 49297 h 182759"/>
                <a:gd name="connsiteX9" fmla="*/ 27955 w 83865"/>
                <a:gd name="connsiteY9" fmla="*/ 52904 h 182759"/>
                <a:gd name="connsiteX10" fmla="*/ 0 w 83865"/>
                <a:gd name="connsiteY10" fmla="*/ 52904 h 182759"/>
                <a:gd name="connsiteX11" fmla="*/ 0 w 83865"/>
                <a:gd name="connsiteY11" fmla="*/ 49297 h 182759"/>
                <a:gd name="connsiteX12" fmla="*/ 4809 w 83865"/>
                <a:gd name="connsiteY12" fmla="*/ 21943 h 182759"/>
                <a:gd name="connsiteX13" fmla="*/ 18637 w 83865"/>
                <a:gd name="connsiteY13" fmla="*/ 5411 h 182759"/>
                <a:gd name="connsiteX14" fmla="*/ 41782 w 83865"/>
                <a:gd name="connsiteY14" fmla="*/ 0 h 182759"/>
                <a:gd name="connsiteX15" fmla="*/ 64928 w 83865"/>
                <a:gd name="connsiteY15" fmla="*/ 4810 h 182759"/>
                <a:gd name="connsiteX16" fmla="*/ 79056 w 83865"/>
                <a:gd name="connsiteY16" fmla="*/ 19238 h 182759"/>
                <a:gd name="connsiteX17" fmla="*/ 83865 w 83865"/>
                <a:gd name="connsiteY17" fmla="*/ 43285 h 182759"/>
                <a:gd name="connsiteX18" fmla="*/ 83865 w 83865"/>
                <a:gd name="connsiteY18" fmla="*/ 44488 h 182759"/>
                <a:gd name="connsiteX19" fmla="*/ 79356 w 83865"/>
                <a:gd name="connsiteY19" fmla="*/ 68235 h 182759"/>
                <a:gd name="connsiteX20" fmla="*/ 66130 w 83865"/>
                <a:gd name="connsiteY20" fmla="*/ 97692 h 182759"/>
                <a:gd name="connsiteX21" fmla="*/ 34568 w 83865"/>
                <a:gd name="connsiteY21" fmla="*/ 156308 h 182759"/>
                <a:gd name="connsiteX22" fmla="*/ 83264 w 83865"/>
                <a:gd name="connsiteY22" fmla="*/ 156308 h 182759"/>
                <a:gd name="connsiteX23" fmla="*/ 83264 w 83865"/>
                <a:gd name="connsiteY23" fmla="*/ 182760 h 182759"/>
                <a:gd name="connsiteX24" fmla="*/ 601 w 83865"/>
                <a:gd name="connsiteY24" fmla="*/ 182760 h 182759"/>
                <a:gd name="connsiteX25" fmla="*/ 902 w 83865"/>
                <a:gd name="connsiteY25" fmla="*/ 159314 h 18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865" h="182759">
                  <a:moveTo>
                    <a:pt x="902" y="159314"/>
                  </a:moveTo>
                  <a:lnTo>
                    <a:pt x="39678" y="91380"/>
                  </a:lnTo>
                  <a:cubicBezTo>
                    <a:pt x="45089" y="81761"/>
                    <a:pt x="49297" y="73344"/>
                    <a:pt x="52003" y="65529"/>
                  </a:cubicBezTo>
                  <a:cubicBezTo>
                    <a:pt x="54708" y="57714"/>
                    <a:pt x="55910" y="51101"/>
                    <a:pt x="55910" y="45089"/>
                  </a:cubicBezTo>
                  <a:lnTo>
                    <a:pt x="55910" y="43887"/>
                  </a:lnTo>
                  <a:cubicBezTo>
                    <a:pt x="55910" y="38175"/>
                    <a:pt x="54708" y="34268"/>
                    <a:pt x="52604" y="31262"/>
                  </a:cubicBezTo>
                  <a:cubicBezTo>
                    <a:pt x="50500" y="28256"/>
                    <a:pt x="47193" y="27053"/>
                    <a:pt x="42985" y="27053"/>
                  </a:cubicBezTo>
                  <a:cubicBezTo>
                    <a:pt x="37874" y="27053"/>
                    <a:pt x="33967" y="28857"/>
                    <a:pt x="31562" y="32464"/>
                  </a:cubicBezTo>
                  <a:cubicBezTo>
                    <a:pt x="29158" y="36071"/>
                    <a:pt x="27955" y="41782"/>
                    <a:pt x="27955" y="49297"/>
                  </a:cubicBezTo>
                  <a:lnTo>
                    <a:pt x="27955" y="52904"/>
                  </a:lnTo>
                  <a:lnTo>
                    <a:pt x="0" y="52904"/>
                  </a:lnTo>
                  <a:lnTo>
                    <a:pt x="0" y="49297"/>
                  </a:lnTo>
                  <a:cubicBezTo>
                    <a:pt x="0" y="38175"/>
                    <a:pt x="1803" y="29158"/>
                    <a:pt x="4809" y="21943"/>
                  </a:cubicBezTo>
                  <a:cubicBezTo>
                    <a:pt x="7815" y="14729"/>
                    <a:pt x="12625" y="9319"/>
                    <a:pt x="18637" y="5411"/>
                  </a:cubicBezTo>
                  <a:cubicBezTo>
                    <a:pt x="24949" y="1804"/>
                    <a:pt x="32464" y="0"/>
                    <a:pt x="41782" y="0"/>
                  </a:cubicBezTo>
                  <a:cubicBezTo>
                    <a:pt x="51101" y="0"/>
                    <a:pt x="58916" y="1503"/>
                    <a:pt x="64928" y="4810"/>
                  </a:cubicBezTo>
                  <a:cubicBezTo>
                    <a:pt x="71240" y="8116"/>
                    <a:pt x="75749" y="12926"/>
                    <a:pt x="79056" y="19238"/>
                  </a:cubicBezTo>
                  <a:cubicBezTo>
                    <a:pt x="82062" y="25550"/>
                    <a:pt x="83865" y="33666"/>
                    <a:pt x="83865" y="43285"/>
                  </a:cubicBezTo>
                  <a:lnTo>
                    <a:pt x="83865" y="44488"/>
                  </a:lnTo>
                  <a:cubicBezTo>
                    <a:pt x="83865" y="51401"/>
                    <a:pt x="82362" y="59517"/>
                    <a:pt x="79356" y="68235"/>
                  </a:cubicBezTo>
                  <a:cubicBezTo>
                    <a:pt x="76350" y="77252"/>
                    <a:pt x="72142" y="86871"/>
                    <a:pt x="66130" y="97692"/>
                  </a:cubicBezTo>
                  <a:lnTo>
                    <a:pt x="34568" y="156308"/>
                  </a:lnTo>
                  <a:lnTo>
                    <a:pt x="83264" y="156308"/>
                  </a:lnTo>
                  <a:lnTo>
                    <a:pt x="83264" y="182760"/>
                  </a:lnTo>
                  <a:lnTo>
                    <a:pt x="601" y="182760"/>
                  </a:lnTo>
                  <a:lnTo>
                    <a:pt x="902" y="159314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4" name="任意多边形: 形状 173"/>
          <p:cNvSpPr/>
          <p:nvPr>
            <p:custDataLst>
              <p:tags r:id="rId30"/>
            </p:custDataLst>
          </p:nvPr>
        </p:nvSpPr>
        <p:spPr>
          <a:xfrm>
            <a:off x="6098592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297FD5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5" name="任意多边形: 形状 174"/>
          <p:cNvSpPr/>
          <p:nvPr>
            <p:custDataLst>
              <p:tags r:id="rId31"/>
            </p:custDataLst>
          </p:nvPr>
        </p:nvSpPr>
        <p:spPr>
          <a:xfrm>
            <a:off x="6318682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8 w 2224378"/>
              <a:gd name="connsiteY10" fmla="*/ 325842 h 2224378"/>
              <a:gd name="connsiteX11" fmla="*/ 2136906 w 2224378"/>
              <a:gd name="connsiteY11" fmla="*/ 679337 h 2224378"/>
              <a:gd name="connsiteX12" fmla="*/ 2224379 w 2224378"/>
              <a:gd name="connsiteY12" fmla="*/ 1112189 h 2224378"/>
              <a:gd name="connsiteX13" fmla="*/ 2136906 w 2224378"/>
              <a:gd name="connsiteY13" fmla="*/ 1545042 h 2224378"/>
              <a:gd name="connsiteX14" fmla="*/ 1898538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2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2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4" y="0"/>
                  <a:pt x="1407971" y="29458"/>
                  <a:pt x="1545041" y="87472"/>
                </a:cubicBezTo>
                <a:cubicBezTo>
                  <a:pt x="1677603" y="143382"/>
                  <a:pt x="1796336" y="223640"/>
                  <a:pt x="1898538" y="325842"/>
                </a:cubicBezTo>
                <a:cubicBezTo>
                  <a:pt x="2000739" y="428043"/>
                  <a:pt x="2080696" y="546776"/>
                  <a:pt x="2136906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6" y="1545042"/>
                </a:cubicBezTo>
                <a:cubicBezTo>
                  <a:pt x="2080997" y="1677603"/>
                  <a:pt x="2000739" y="1796336"/>
                  <a:pt x="1898538" y="1898538"/>
                </a:cubicBezTo>
                <a:cubicBezTo>
                  <a:pt x="1796336" y="2000739"/>
                  <a:pt x="1677603" y="2080696"/>
                  <a:pt x="1545041" y="2136907"/>
                </a:cubicBezTo>
                <a:cubicBezTo>
                  <a:pt x="1407971" y="2194921"/>
                  <a:pt x="1262184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6" name="任意多边形: 形状 175"/>
          <p:cNvSpPr/>
          <p:nvPr>
            <p:custDataLst>
              <p:tags r:id="rId32"/>
            </p:custDataLst>
          </p:nvPr>
        </p:nvSpPr>
        <p:spPr>
          <a:xfrm>
            <a:off x="6575997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3" y="1500855"/>
                  <a:pt x="1114594" y="1541435"/>
                </a:cubicBezTo>
                <a:cubicBezTo>
                  <a:pt x="1015699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3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699" y="21342"/>
                  <a:pt x="1114594" y="63124"/>
                </a:cubicBezTo>
                <a:cubicBezTo>
                  <a:pt x="1210183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7" name="任意多边形: 形状 176"/>
          <p:cNvSpPr/>
          <p:nvPr>
            <p:custDataLst>
              <p:tags r:id="rId33"/>
            </p:custDataLst>
          </p:nvPr>
        </p:nvSpPr>
        <p:spPr>
          <a:xfrm>
            <a:off x="6631207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6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8" name="任意多边形: 形状 177"/>
          <p:cNvSpPr/>
          <p:nvPr>
            <p:custDataLst>
              <p:tags r:id="rId34"/>
            </p:custDataLst>
          </p:nvPr>
        </p:nvSpPr>
        <p:spPr>
          <a:xfrm>
            <a:off x="6690163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9" name="任意多边形: 形状 178"/>
          <p:cNvSpPr/>
          <p:nvPr>
            <p:custDataLst>
              <p:tags r:id="rId35"/>
            </p:custDataLst>
          </p:nvPr>
        </p:nvSpPr>
        <p:spPr>
          <a:xfrm>
            <a:off x="6704404" y="1582644"/>
            <a:ext cx="1077220" cy="1077220"/>
          </a:xfrm>
          <a:custGeom>
            <a:avLst/>
            <a:gdLst>
              <a:gd name="connsiteX0" fmla="*/ 1296152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2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2" y="648076"/>
                </a:moveTo>
                <a:cubicBezTo>
                  <a:pt x="1296152" y="1005998"/>
                  <a:pt x="1005999" y="1296151"/>
                  <a:pt x="648076" y="1296151"/>
                </a:cubicBezTo>
                <a:cubicBezTo>
                  <a:pt x="290154" y="1296151"/>
                  <a:pt x="0" y="1005998"/>
                  <a:pt x="0" y="648076"/>
                </a:cubicBezTo>
                <a:cubicBezTo>
                  <a:pt x="0" y="290153"/>
                  <a:pt x="290153" y="0"/>
                  <a:pt x="648076" y="0"/>
                </a:cubicBezTo>
                <a:cubicBezTo>
                  <a:pt x="1005998" y="0"/>
                  <a:pt x="1296152" y="290153"/>
                  <a:pt x="1296152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0" name="任意多边形: 形状 179"/>
          <p:cNvSpPr/>
          <p:nvPr>
            <p:custDataLst>
              <p:tags r:id="rId36"/>
            </p:custDataLst>
          </p:nvPr>
        </p:nvSpPr>
        <p:spPr>
          <a:xfrm>
            <a:off x="6989698" y="3362106"/>
            <a:ext cx="506633" cy="506634"/>
          </a:xfrm>
          <a:custGeom>
            <a:avLst/>
            <a:gdLst>
              <a:gd name="connsiteX0" fmla="*/ 304800 w 609599"/>
              <a:gd name="connsiteY0" fmla="*/ 609600 h 609600"/>
              <a:gd name="connsiteX1" fmla="*/ 186066 w 609599"/>
              <a:gd name="connsiteY1" fmla="*/ 585553 h 609600"/>
              <a:gd name="connsiteX2" fmla="*/ 89276 w 609599"/>
              <a:gd name="connsiteY2" fmla="*/ 520324 h 609600"/>
              <a:gd name="connsiteX3" fmla="*/ 24047 w 609599"/>
              <a:gd name="connsiteY3" fmla="*/ 423534 h 609600"/>
              <a:gd name="connsiteX4" fmla="*/ 0 w 609599"/>
              <a:gd name="connsiteY4" fmla="*/ 304800 h 609600"/>
              <a:gd name="connsiteX5" fmla="*/ 24047 w 609599"/>
              <a:gd name="connsiteY5" fmla="*/ 186066 h 609600"/>
              <a:gd name="connsiteX6" fmla="*/ 89276 w 609599"/>
              <a:gd name="connsiteY6" fmla="*/ 89276 h 609600"/>
              <a:gd name="connsiteX7" fmla="*/ 186066 w 609599"/>
              <a:gd name="connsiteY7" fmla="*/ 24047 h 609600"/>
              <a:gd name="connsiteX8" fmla="*/ 304800 w 609599"/>
              <a:gd name="connsiteY8" fmla="*/ 0 h 609600"/>
              <a:gd name="connsiteX9" fmla="*/ 423533 w 609599"/>
              <a:gd name="connsiteY9" fmla="*/ 24047 h 609600"/>
              <a:gd name="connsiteX10" fmla="*/ 520324 w 609599"/>
              <a:gd name="connsiteY10" fmla="*/ 89276 h 609600"/>
              <a:gd name="connsiteX11" fmla="*/ 585552 w 609599"/>
              <a:gd name="connsiteY11" fmla="*/ 186066 h 609600"/>
              <a:gd name="connsiteX12" fmla="*/ 609599 w 609599"/>
              <a:gd name="connsiteY12" fmla="*/ 304800 h 609600"/>
              <a:gd name="connsiteX13" fmla="*/ 585552 w 609599"/>
              <a:gd name="connsiteY13" fmla="*/ 423534 h 609600"/>
              <a:gd name="connsiteX14" fmla="*/ 520324 w 609599"/>
              <a:gd name="connsiteY14" fmla="*/ 520324 h 609600"/>
              <a:gd name="connsiteX15" fmla="*/ 423533 w 609599"/>
              <a:gd name="connsiteY15" fmla="*/ 585553 h 609600"/>
              <a:gd name="connsiteX16" fmla="*/ 304800 w 609599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99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4" y="570222"/>
                  <a:pt x="117231" y="548279"/>
                  <a:pt x="89276" y="520324"/>
                </a:cubicBezTo>
                <a:cubicBezTo>
                  <a:pt x="61320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0" y="117231"/>
                  <a:pt x="89276" y="89276"/>
                </a:cubicBezTo>
                <a:cubicBezTo>
                  <a:pt x="117231" y="61321"/>
                  <a:pt x="149694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59" y="8116"/>
                  <a:pt x="423533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2" y="149695"/>
                  <a:pt x="585552" y="186066"/>
                </a:cubicBezTo>
                <a:cubicBezTo>
                  <a:pt x="601484" y="223640"/>
                  <a:pt x="609599" y="263619"/>
                  <a:pt x="609599" y="304800"/>
                </a:cubicBezTo>
                <a:cubicBezTo>
                  <a:pt x="609599" y="345981"/>
                  <a:pt x="601484" y="385960"/>
                  <a:pt x="585552" y="423534"/>
                </a:cubicBezTo>
                <a:cubicBezTo>
                  <a:pt x="570222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3" y="585553"/>
                </a:cubicBezTo>
                <a:cubicBezTo>
                  <a:pt x="385959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1" name="任意多边形: 形状 180"/>
          <p:cNvSpPr/>
          <p:nvPr>
            <p:custDataLst>
              <p:tags r:id="rId37"/>
            </p:custDataLst>
          </p:nvPr>
        </p:nvSpPr>
        <p:spPr>
          <a:xfrm>
            <a:off x="7031167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7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401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7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401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2" name="任意多边形: 形状 181"/>
          <p:cNvSpPr/>
          <p:nvPr>
            <p:custDataLst>
              <p:tags r:id="rId38"/>
            </p:custDataLst>
          </p:nvPr>
        </p:nvSpPr>
        <p:spPr>
          <a:xfrm>
            <a:off x="7048655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3" name="任意多边形: 形状 182"/>
          <p:cNvSpPr/>
          <p:nvPr>
            <p:custDataLst>
              <p:tags r:id="rId39"/>
            </p:custDataLst>
          </p:nvPr>
        </p:nvSpPr>
        <p:spPr>
          <a:xfrm>
            <a:off x="7031167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6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702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6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702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4" name="任意多边形: 形状 183"/>
          <p:cNvSpPr/>
          <p:nvPr>
            <p:custDataLst>
              <p:tags r:id="rId40"/>
            </p:custDataLst>
          </p:nvPr>
        </p:nvSpPr>
        <p:spPr>
          <a:xfrm>
            <a:off x="7048655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5" name="任意多边形: 形状 184"/>
          <p:cNvSpPr/>
          <p:nvPr>
            <p:custDataLst>
              <p:tags r:id="rId41"/>
            </p:custDataLst>
          </p:nvPr>
        </p:nvSpPr>
        <p:spPr>
          <a:xfrm>
            <a:off x="7243014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86" name="组合 185"/>
          <p:cNvGrpSpPr/>
          <p:nvPr>
            <p:custDataLst>
              <p:tags r:id="rId42"/>
            </p:custDataLst>
          </p:nvPr>
        </p:nvGrpSpPr>
        <p:grpSpPr>
          <a:xfrm>
            <a:off x="7165944" y="3536731"/>
            <a:ext cx="153639" cy="154387"/>
            <a:chOff x="7370595" y="4278520"/>
            <a:chExt cx="183015" cy="183907"/>
          </a:xfrm>
          <a:solidFill>
            <a:srgbClr val="297FD5"/>
          </a:solidFill>
        </p:grpSpPr>
        <p:sp>
          <p:nvSpPr>
            <p:cNvPr id="187" name="任意多边形: 形状 186"/>
            <p:cNvSpPr/>
            <p:nvPr>
              <p:custDataLst>
                <p:tags r:id="rId43"/>
              </p:custDataLst>
            </p:nvPr>
          </p:nvSpPr>
          <p:spPr>
            <a:xfrm>
              <a:off x="7370595" y="4278818"/>
              <a:ext cx="81537" cy="183609"/>
            </a:xfrm>
            <a:custGeom>
              <a:avLst/>
              <a:gdLst>
                <a:gd name="connsiteX0" fmla="*/ 10821 w 82361"/>
                <a:gd name="connsiteY0" fmla="*/ 174343 h 185464"/>
                <a:gd name="connsiteX1" fmla="*/ 0 w 82361"/>
                <a:gd name="connsiteY1" fmla="*/ 142781 h 185464"/>
                <a:gd name="connsiteX2" fmla="*/ 0 w 82361"/>
                <a:gd name="connsiteY2" fmla="*/ 42684 h 185464"/>
                <a:gd name="connsiteX3" fmla="*/ 10821 w 82361"/>
                <a:gd name="connsiteY3" fmla="*/ 11122 h 185464"/>
                <a:gd name="connsiteX4" fmla="*/ 41181 w 82361"/>
                <a:gd name="connsiteY4" fmla="*/ 0 h 185464"/>
                <a:gd name="connsiteX5" fmla="*/ 71541 w 82361"/>
                <a:gd name="connsiteY5" fmla="*/ 11122 h 185464"/>
                <a:gd name="connsiteX6" fmla="*/ 82362 w 82361"/>
                <a:gd name="connsiteY6" fmla="*/ 42684 h 185464"/>
                <a:gd name="connsiteX7" fmla="*/ 82362 w 82361"/>
                <a:gd name="connsiteY7" fmla="*/ 142781 h 185464"/>
                <a:gd name="connsiteX8" fmla="*/ 71541 w 82361"/>
                <a:gd name="connsiteY8" fmla="*/ 174343 h 185464"/>
                <a:gd name="connsiteX9" fmla="*/ 41181 w 82361"/>
                <a:gd name="connsiteY9" fmla="*/ 185465 h 185464"/>
                <a:gd name="connsiteX10" fmla="*/ 10821 w 82361"/>
                <a:gd name="connsiteY10" fmla="*/ 174343 h 185464"/>
                <a:gd name="connsiteX11" fmla="*/ 51401 w 82361"/>
                <a:gd name="connsiteY11" fmla="*/ 154805 h 185464"/>
                <a:gd name="connsiteX12" fmla="*/ 55008 w 82361"/>
                <a:gd name="connsiteY12" fmla="*/ 142781 h 185464"/>
                <a:gd name="connsiteX13" fmla="*/ 55008 w 82361"/>
                <a:gd name="connsiteY13" fmla="*/ 42984 h 185464"/>
                <a:gd name="connsiteX14" fmla="*/ 51401 w 82361"/>
                <a:gd name="connsiteY14" fmla="*/ 30961 h 185464"/>
                <a:gd name="connsiteX15" fmla="*/ 41181 w 82361"/>
                <a:gd name="connsiteY15" fmla="*/ 26752 h 185464"/>
                <a:gd name="connsiteX16" fmla="*/ 30961 w 82361"/>
                <a:gd name="connsiteY16" fmla="*/ 30961 h 185464"/>
                <a:gd name="connsiteX17" fmla="*/ 27353 w 82361"/>
                <a:gd name="connsiteY17" fmla="*/ 42984 h 185464"/>
                <a:gd name="connsiteX18" fmla="*/ 27353 w 82361"/>
                <a:gd name="connsiteY18" fmla="*/ 142781 h 185464"/>
                <a:gd name="connsiteX19" fmla="*/ 30961 w 82361"/>
                <a:gd name="connsiteY19" fmla="*/ 154805 h 185464"/>
                <a:gd name="connsiteX20" fmla="*/ 41181 w 82361"/>
                <a:gd name="connsiteY20" fmla="*/ 159013 h 185464"/>
                <a:gd name="connsiteX21" fmla="*/ 51401 w 82361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1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5" y="0"/>
                    <a:pt x="41181" y="0"/>
                  </a:cubicBezTo>
                  <a:cubicBezTo>
                    <a:pt x="54107" y="0"/>
                    <a:pt x="64326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6" y="181858"/>
                    <a:pt x="54107" y="185465"/>
                    <a:pt x="41181" y="185465"/>
                  </a:cubicBezTo>
                  <a:cubicBezTo>
                    <a:pt x="28255" y="185465"/>
                    <a:pt x="18036" y="181557"/>
                    <a:pt x="10821" y="174343"/>
                  </a:cubicBezTo>
                  <a:close/>
                  <a:moveTo>
                    <a:pt x="51401" y="154805"/>
                  </a:moveTo>
                  <a:cubicBezTo>
                    <a:pt x="53806" y="152099"/>
                    <a:pt x="55008" y="147891"/>
                    <a:pt x="55008" y="142781"/>
                  </a:cubicBezTo>
                  <a:lnTo>
                    <a:pt x="55008" y="42984"/>
                  </a:lnTo>
                  <a:cubicBezTo>
                    <a:pt x="55008" y="37874"/>
                    <a:pt x="53806" y="33967"/>
                    <a:pt x="51401" y="30961"/>
                  </a:cubicBezTo>
                  <a:cubicBezTo>
                    <a:pt x="48997" y="28255"/>
                    <a:pt x="45690" y="26752"/>
                    <a:pt x="41181" y="26752"/>
                  </a:cubicBezTo>
                  <a:cubicBezTo>
                    <a:pt x="36672" y="26752"/>
                    <a:pt x="33365" y="28255"/>
                    <a:pt x="30961" y="30961"/>
                  </a:cubicBezTo>
                  <a:cubicBezTo>
                    <a:pt x="28556" y="33666"/>
                    <a:pt x="27353" y="37874"/>
                    <a:pt x="27353" y="42984"/>
                  </a:cubicBezTo>
                  <a:lnTo>
                    <a:pt x="27353" y="142781"/>
                  </a:lnTo>
                  <a:cubicBezTo>
                    <a:pt x="27353" y="147891"/>
                    <a:pt x="28556" y="151799"/>
                    <a:pt x="30961" y="154805"/>
                  </a:cubicBezTo>
                  <a:cubicBezTo>
                    <a:pt x="33365" y="157510"/>
                    <a:pt x="36672" y="159013"/>
                    <a:pt x="41181" y="159013"/>
                  </a:cubicBezTo>
                  <a:cubicBezTo>
                    <a:pt x="45690" y="159013"/>
                    <a:pt x="48997" y="157510"/>
                    <a:pt x="51401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88" name="任意多边形: 形状 187"/>
            <p:cNvSpPr/>
            <p:nvPr>
              <p:custDataLst>
                <p:tags r:id="rId44"/>
              </p:custDataLst>
            </p:nvPr>
          </p:nvSpPr>
          <p:spPr>
            <a:xfrm>
              <a:off x="7470287" y="4278520"/>
              <a:ext cx="83323" cy="183441"/>
            </a:xfrm>
            <a:custGeom>
              <a:avLst/>
              <a:gdLst>
                <a:gd name="connsiteX0" fmla="*/ 19538 w 84165"/>
                <a:gd name="connsiteY0" fmla="*/ 180956 h 185294"/>
                <a:gd name="connsiteX1" fmla="*/ 5110 w 84165"/>
                <a:gd name="connsiteY1" fmla="*/ 167730 h 185294"/>
                <a:gd name="connsiteX2" fmla="*/ 0 w 84165"/>
                <a:gd name="connsiteY2" fmla="*/ 146689 h 185294"/>
                <a:gd name="connsiteX3" fmla="*/ 0 w 84165"/>
                <a:gd name="connsiteY3" fmla="*/ 133463 h 185294"/>
                <a:gd name="connsiteX4" fmla="*/ 27353 w 84165"/>
                <a:gd name="connsiteY4" fmla="*/ 133463 h 185294"/>
                <a:gd name="connsiteX5" fmla="*/ 27353 w 84165"/>
                <a:gd name="connsiteY5" fmla="*/ 145186 h 185294"/>
                <a:gd name="connsiteX6" fmla="*/ 29157 w 84165"/>
                <a:gd name="connsiteY6" fmla="*/ 152400 h 185294"/>
                <a:gd name="connsiteX7" fmla="*/ 34267 w 84165"/>
                <a:gd name="connsiteY7" fmla="*/ 156909 h 185294"/>
                <a:gd name="connsiteX8" fmla="*/ 42383 w 84165"/>
                <a:gd name="connsiteY8" fmla="*/ 158412 h 185294"/>
                <a:gd name="connsiteX9" fmla="*/ 52904 w 84165"/>
                <a:gd name="connsiteY9" fmla="*/ 154504 h 185294"/>
                <a:gd name="connsiteX10" fmla="*/ 56511 w 84165"/>
                <a:gd name="connsiteY10" fmla="*/ 143683 h 185294"/>
                <a:gd name="connsiteX11" fmla="*/ 56511 w 84165"/>
                <a:gd name="connsiteY11" fmla="*/ 118133 h 185294"/>
                <a:gd name="connsiteX12" fmla="*/ 53205 w 84165"/>
                <a:gd name="connsiteY12" fmla="*/ 106410 h 185294"/>
                <a:gd name="connsiteX13" fmla="*/ 43285 w 84165"/>
                <a:gd name="connsiteY13" fmla="*/ 102201 h 185294"/>
                <a:gd name="connsiteX14" fmla="*/ 31862 w 84165"/>
                <a:gd name="connsiteY14" fmla="*/ 102201 h 185294"/>
                <a:gd name="connsiteX15" fmla="*/ 31862 w 84165"/>
                <a:gd name="connsiteY15" fmla="*/ 75749 h 185294"/>
                <a:gd name="connsiteX16" fmla="*/ 43285 w 84165"/>
                <a:gd name="connsiteY16" fmla="*/ 75749 h 185294"/>
                <a:gd name="connsiteX17" fmla="*/ 50800 w 84165"/>
                <a:gd name="connsiteY17" fmla="*/ 72142 h 185294"/>
                <a:gd name="connsiteX18" fmla="*/ 53505 w 84165"/>
                <a:gd name="connsiteY18" fmla="*/ 62223 h 185294"/>
                <a:gd name="connsiteX19" fmla="*/ 53505 w 84165"/>
                <a:gd name="connsiteY19" fmla="*/ 38476 h 185294"/>
                <a:gd name="connsiteX20" fmla="*/ 50500 w 84165"/>
                <a:gd name="connsiteY20" fmla="*/ 29759 h 185294"/>
                <a:gd name="connsiteX21" fmla="*/ 42083 w 84165"/>
                <a:gd name="connsiteY21" fmla="*/ 26753 h 185294"/>
                <a:gd name="connsiteX22" fmla="*/ 35470 w 84165"/>
                <a:gd name="connsiteY22" fmla="*/ 28256 h 185294"/>
                <a:gd name="connsiteX23" fmla="*/ 31261 w 84165"/>
                <a:gd name="connsiteY23" fmla="*/ 32464 h 185294"/>
                <a:gd name="connsiteX24" fmla="*/ 29758 w 84165"/>
                <a:gd name="connsiteY24" fmla="*/ 38776 h 185294"/>
                <a:gd name="connsiteX25" fmla="*/ 29758 w 84165"/>
                <a:gd name="connsiteY25" fmla="*/ 52303 h 185294"/>
                <a:gd name="connsiteX26" fmla="*/ 2405 w 84165"/>
                <a:gd name="connsiteY26" fmla="*/ 52303 h 185294"/>
                <a:gd name="connsiteX27" fmla="*/ 2405 w 84165"/>
                <a:gd name="connsiteY27" fmla="*/ 38476 h 185294"/>
                <a:gd name="connsiteX28" fmla="*/ 7214 w 84165"/>
                <a:gd name="connsiteY28" fmla="*/ 17735 h 185294"/>
                <a:gd name="connsiteX29" fmla="*/ 21041 w 84165"/>
                <a:gd name="connsiteY29" fmla="*/ 4509 h 185294"/>
                <a:gd name="connsiteX30" fmla="*/ 42985 w 84165"/>
                <a:gd name="connsiteY30" fmla="*/ 0 h 185294"/>
                <a:gd name="connsiteX31" fmla="*/ 70939 w 84165"/>
                <a:gd name="connsiteY31" fmla="*/ 10220 h 185294"/>
                <a:gd name="connsiteX32" fmla="*/ 80859 w 84165"/>
                <a:gd name="connsiteY32" fmla="*/ 38776 h 185294"/>
                <a:gd name="connsiteX33" fmla="*/ 80859 w 84165"/>
                <a:gd name="connsiteY33" fmla="*/ 63726 h 185294"/>
                <a:gd name="connsiteX34" fmla="*/ 76651 w 84165"/>
                <a:gd name="connsiteY34" fmla="*/ 76952 h 185294"/>
                <a:gd name="connsiteX35" fmla="*/ 64627 w 84165"/>
                <a:gd name="connsiteY35" fmla="*/ 88675 h 185294"/>
                <a:gd name="connsiteX36" fmla="*/ 79056 w 84165"/>
                <a:gd name="connsiteY36" fmla="*/ 99496 h 185294"/>
                <a:gd name="connsiteX37" fmla="*/ 84166 w 84165"/>
                <a:gd name="connsiteY37" fmla="*/ 117532 h 185294"/>
                <a:gd name="connsiteX38" fmla="*/ 84166 w 84165"/>
                <a:gd name="connsiteY38" fmla="*/ 143984 h 185294"/>
                <a:gd name="connsiteX39" fmla="*/ 79356 w 84165"/>
                <a:gd name="connsiteY39" fmla="*/ 166227 h 185294"/>
                <a:gd name="connsiteX40" fmla="*/ 64927 w 84165"/>
                <a:gd name="connsiteY40" fmla="*/ 180355 h 185294"/>
                <a:gd name="connsiteX41" fmla="*/ 42383 w 84165"/>
                <a:gd name="connsiteY41" fmla="*/ 185165 h 185294"/>
                <a:gd name="connsiteX42" fmla="*/ 19538 w 84165"/>
                <a:gd name="connsiteY42" fmla="*/ 180956 h 18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4165" h="185294">
                  <a:moveTo>
                    <a:pt x="19538" y="180956"/>
                  </a:moveTo>
                  <a:cubicBezTo>
                    <a:pt x="13226" y="177951"/>
                    <a:pt x="8417" y="173442"/>
                    <a:pt x="5110" y="167730"/>
                  </a:cubicBezTo>
                  <a:cubicBezTo>
                    <a:pt x="1803" y="161719"/>
                    <a:pt x="0" y="154805"/>
                    <a:pt x="0" y="146689"/>
                  </a:cubicBezTo>
                  <a:lnTo>
                    <a:pt x="0" y="133463"/>
                  </a:lnTo>
                  <a:lnTo>
                    <a:pt x="27353" y="133463"/>
                  </a:lnTo>
                  <a:lnTo>
                    <a:pt x="27353" y="145186"/>
                  </a:lnTo>
                  <a:cubicBezTo>
                    <a:pt x="27353" y="147891"/>
                    <a:pt x="27955" y="150296"/>
                    <a:pt x="29157" y="152400"/>
                  </a:cubicBezTo>
                  <a:cubicBezTo>
                    <a:pt x="30359" y="154504"/>
                    <a:pt x="32163" y="156007"/>
                    <a:pt x="34267" y="156909"/>
                  </a:cubicBezTo>
                  <a:cubicBezTo>
                    <a:pt x="36371" y="158112"/>
                    <a:pt x="39077" y="158412"/>
                    <a:pt x="42383" y="158412"/>
                  </a:cubicBezTo>
                  <a:cubicBezTo>
                    <a:pt x="46892" y="158412"/>
                    <a:pt x="50500" y="157210"/>
                    <a:pt x="52904" y="154504"/>
                  </a:cubicBezTo>
                  <a:cubicBezTo>
                    <a:pt x="55309" y="151799"/>
                    <a:pt x="56511" y="148192"/>
                    <a:pt x="56511" y="143683"/>
                  </a:cubicBezTo>
                  <a:lnTo>
                    <a:pt x="56511" y="118133"/>
                  </a:lnTo>
                  <a:cubicBezTo>
                    <a:pt x="56511" y="113023"/>
                    <a:pt x="55309" y="109115"/>
                    <a:pt x="53205" y="106410"/>
                  </a:cubicBezTo>
                  <a:cubicBezTo>
                    <a:pt x="51101" y="103704"/>
                    <a:pt x="47794" y="102201"/>
                    <a:pt x="43285" y="102201"/>
                  </a:cubicBezTo>
                  <a:lnTo>
                    <a:pt x="31862" y="102201"/>
                  </a:lnTo>
                  <a:lnTo>
                    <a:pt x="31862" y="75749"/>
                  </a:lnTo>
                  <a:lnTo>
                    <a:pt x="43285" y="75749"/>
                  </a:lnTo>
                  <a:cubicBezTo>
                    <a:pt x="46592" y="75749"/>
                    <a:pt x="48997" y="74547"/>
                    <a:pt x="50800" y="72142"/>
                  </a:cubicBezTo>
                  <a:cubicBezTo>
                    <a:pt x="52604" y="69738"/>
                    <a:pt x="53505" y="66431"/>
                    <a:pt x="53505" y="62223"/>
                  </a:cubicBezTo>
                  <a:lnTo>
                    <a:pt x="53505" y="38476"/>
                  </a:lnTo>
                  <a:cubicBezTo>
                    <a:pt x="53505" y="34869"/>
                    <a:pt x="52604" y="31863"/>
                    <a:pt x="50500" y="29759"/>
                  </a:cubicBezTo>
                  <a:cubicBezTo>
                    <a:pt x="48395" y="27655"/>
                    <a:pt x="45690" y="26753"/>
                    <a:pt x="42083" y="26753"/>
                  </a:cubicBezTo>
                  <a:cubicBezTo>
                    <a:pt x="39377" y="26753"/>
                    <a:pt x="37273" y="27354"/>
                    <a:pt x="35470" y="28256"/>
                  </a:cubicBezTo>
                  <a:cubicBezTo>
                    <a:pt x="33666" y="29158"/>
                    <a:pt x="32163" y="30661"/>
                    <a:pt x="31261" y="32464"/>
                  </a:cubicBezTo>
                  <a:cubicBezTo>
                    <a:pt x="30359" y="34268"/>
                    <a:pt x="29758" y="36372"/>
                    <a:pt x="29758" y="38776"/>
                  </a:cubicBezTo>
                  <a:lnTo>
                    <a:pt x="29758" y="52303"/>
                  </a:lnTo>
                  <a:lnTo>
                    <a:pt x="2405" y="52303"/>
                  </a:lnTo>
                  <a:lnTo>
                    <a:pt x="2405" y="38476"/>
                  </a:lnTo>
                  <a:cubicBezTo>
                    <a:pt x="2405" y="30360"/>
                    <a:pt x="3908" y="23446"/>
                    <a:pt x="7214" y="17735"/>
                  </a:cubicBezTo>
                  <a:cubicBezTo>
                    <a:pt x="10521" y="12024"/>
                    <a:pt x="15030" y="7515"/>
                    <a:pt x="21041" y="4509"/>
                  </a:cubicBezTo>
                  <a:cubicBezTo>
                    <a:pt x="27053" y="1503"/>
                    <a:pt x="34267" y="0"/>
                    <a:pt x="42985" y="0"/>
                  </a:cubicBezTo>
                  <a:cubicBezTo>
                    <a:pt x="55008" y="0"/>
                    <a:pt x="64326" y="3307"/>
                    <a:pt x="70939" y="10220"/>
                  </a:cubicBezTo>
                  <a:cubicBezTo>
                    <a:pt x="77553" y="16833"/>
                    <a:pt x="80859" y="26452"/>
                    <a:pt x="80859" y="38776"/>
                  </a:cubicBezTo>
                  <a:lnTo>
                    <a:pt x="80859" y="63726"/>
                  </a:lnTo>
                  <a:cubicBezTo>
                    <a:pt x="80859" y="68235"/>
                    <a:pt x="79356" y="72743"/>
                    <a:pt x="76651" y="76952"/>
                  </a:cubicBezTo>
                  <a:cubicBezTo>
                    <a:pt x="73945" y="81160"/>
                    <a:pt x="69737" y="85368"/>
                    <a:pt x="64627" y="88675"/>
                  </a:cubicBezTo>
                  <a:cubicBezTo>
                    <a:pt x="70639" y="90779"/>
                    <a:pt x="75448" y="94686"/>
                    <a:pt x="79056" y="99496"/>
                  </a:cubicBezTo>
                  <a:cubicBezTo>
                    <a:pt x="82362" y="104606"/>
                    <a:pt x="84166" y="110618"/>
                    <a:pt x="84166" y="117532"/>
                  </a:cubicBezTo>
                  <a:lnTo>
                    <a:pt x="84166" y="143984"/>
                  </a:lnTo>
                  <a:cubicBezTo>
                    <a:pt x="84166" y="152701"/>
                    <a:pt x="82663" y="160216"/>
                    <a:pt x="79356" y="166227"/>
                  </a:cubicBezTo>
                  <a:cubicBezTo>
                    <a:pt x="76050" y="172239"/>
                    <a:pt x="71240" y="177049"/>
                    <a:pt x="64927" y="180355"/>
                  </a:cubicBezTo>
                  <a:cubicBezTo>
                    <a:pt x="58615" y="183662"/>
                    <a:pt x="51101" y="185165"/>
                    <a:pt x="42383" y="185165"/>
                  </a:cubicBezTo>
                  <a:cubicBezTo>
                    <a:pt x="33666" y="185766"/>
                    <a:pt x="25850" y="184263"/>
                    <a:pt x="19538" y="180956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89" name="任意多边形: 形状 188"/>
          <p:cNvSpPr/>
          <p:nvPr>
            <p:custDataLst>
              <p:tags r:id="rId45"/>
            </p:custDataLst>
          </p:nvPr>
        </p:nvSpPr>
        <p:spPr>
          <a:xfrm>
            <a:off x="8386936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7F8FA9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0" name="任意多边形: 形状 189"/>
          <p:cNvSpPr/>
          <p:nvPr>
            <p:custDataLst>
              <p:tags r:id="rId46"/>
            </p:custDataLst>
          </p:nvPr>
        </p:nvSpPr>
        <p:spPr>
          <a:xfrm>
            <a:off x="8607027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8 w 2224378"/>
              <a:gd name="connsiteY10" fmla="*/ 325842 h 2224378"/>
              <a:gd name="connsiteX11" fmla="*/ 2136906 w 2224378"/>
              <a:gd name="connsiteY11" fmla="*/ 679337 h 2224378"/>
              <a:gd name="connsiteX12" fmla="*/ 2224379 w 2224378"/>
              <a:gd name="connsiteY12" fmla="*/ 1112189 h 2224378"/>
              <a:gd name="connsiteX13" fmla="*/ 2136906 w 2224378"/>
              <a:gd name="connsiteY13" fmla="*/ 1545042 h 2224378"/>
              <a:gd name="connsiteX14" fmla="*/ 1898538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2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2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4" y="0"/>
                  <a:pt x="1407971" y="29458"/>
                  <a:pt x="1545041" y="87472"/>
                </a:cubicBezTo>
                <a:cubicBezTo>
                  <a:pt x="1677603" y="143382"/>
                  <a:pt x="1796336" y="223640"/>
                  <a:pt x="1898538" y="325842"/>
                </a:cubicBezTo>
                <a:cubicBezTo>
                  <a:pt x="2000739" y="428043"/>
                  <a:pt x="2080696" y="546776"/>
                  <a:pt x="2136906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6" y="1545042"/>
                </a:cubicBezTo>
                <a:cubicBezTo>
                  <a:pt x="2080997" y="1677603"/>
                  <a:pt x="2000739" y="1796336"/>
                  <a:pt x="1898538" y="1898538"/>
                </a:cubicBezTo>
                <a:cubicBezTo>
                  <a:pt x="1796336" y="2000739"/>
                  <a:pt x="1677603" y="2080696"/>
                  <a:pt x="1545041" y="2136907"/>
                </a:cubicBezTo>
                <a:cubicBezTo>
                  <a:pt x="1407971" y="2194921"/>
                  <a:pt x="1262184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1" name="任意多边形: 形状 190"/>
          <p:cNvSpPr/>
          <p:nvPr>
            <p:custDataLst>
              <p:tags r:id="rId47"/>
            </p:custDataLst>
          </p:nvPr>
        </p:nvSpPr>
        <p:spPr>
          <a:xfrm>
            <a:off x="8864341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3" y="1500855"/>
                  <a:pt x="1114594" y="1541435"/>
                </a:cubicBezTo>
                <a:cubicBezTo>
                  <a:pt x="1015699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3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699" y="21342"/>
                  <a:pt x="1114594" y="63124"/>
                </a:cubicBezTo>
                <a:cubicBezTo>
                  <a:pt x="1210183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2" name="任意多边形: 形状 191"/>
          <p:cNvSpPr/>
          <p:nvPr>
            <p:custDataLst>
              <p:tags r:id="rId48"/>
            </p:custDataLst>
          </p:nvPr>
        </p:nvSpPr>
        <p:spPr>
          <a:xfrm>
            <a:off x="8919552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6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3" name="任意多边形: 形状 192"/>
          <p:cNvSpPr/>
          <p:nvPr>
            <p:custDataLst>
              <p:tags r:id="rId49"/>
            </p:custDataLst>
          </p:nvPr>
        </p:nvSpPr>
        <p:spPr>
          <a:xfrm>
            <a:off x="8978508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4" name="任意多边形: 形状 193"/>
          <p:cNvSpPr/>
          <p:nvPr>
            <p:custDataLst>
              <p:tags r:id="rId50"/>
            </p:custDataLst>
          </p:nvPr>
        </p:nvSpPr>
        <p:spPr>
          <a:xfrm>
            <a:off x="8992747" y="1582644"/>
            <a:ext cx="1077220" cy="1077220"/>
          </a:xfrm>
          <a:custGeom>
            <a:avLst/>
            <a:gdLst>
              <a:gd name="connsiteX0" fmla="*/ 1296152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2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2" y="648076"/>
                </a:moveTo>
                <a:cubicBezTo>
                  <a:pt x="1296152" y="1005998"/>
                  <a:pt x="1005999" y="1296151"/>
                  <a:pt x="648076" y="1296151"/>
                </a:cubicBezTo>
                <a:cubicBezTo>
                  <a:pt x="290154" y="1296151"/>
                  <a:pt x="0" y="1005998"/>
                  <a:pt x="0" y="648076"/>
                </a:cubicBezTo>
                <a:cubicBezTo>
                  <a:pt x="0" y="290153"/>
                  <a:pt x="290153" y="0"/>
                  <a:pt x="648076" y="0"/>
                </a:cubicBezTo>
                <a:cubicBezTo>
                  <a:pt x="1005998" y="0"/>
                  <a:pt x="1296152" y="290153"/>
                  <a:pt x="1296152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5" name="任意多边形: 形状 194"/>
          <p:cNvSpPr/>
          <p:nvPr>
            <p:custDataLst>
              <p:tags r:id="rId51"/>
            </p:custDataLst>
          </p:nvPr>
        </p:nvSpPr>
        <p:spPr>
          <a:xfrm>
            <a:off x="9278043" y="3362106"/>
            <a:ext cx="506633" cy="506634"/>
          </a:xfrm>
          <a:custGeom>
            <a:avLst/>
            <a:gdLst>
              <a:gd name="connsiteX0" fmla="*/ 304800 w 609599"/>
              <a:gd name="connsiteY0" fmla="*/ 609600 h 609600"/>
              <a:gd name="connsiteX1" fmla="*/ 186066 w 609599"/>
              <a:gd name="connsiteY1" fmla="*/ 585553 h 609600"/>
              <a:gd name="connsiteX2" fmla="*/ 89276 w 609599"/>
              <a:gd name="connsiteY2" fmla="*/ 520324 h 609600"/>
              <a:gd name="connsiteX3" fmla="*/ 24047 w 609599"/>
              <a:gd name="connsiteY3" fmla="*/ 423534 h 609600"/>
              <a:gd name="connsiteX4" fmla="*/ 0 w 609599"/>
              <a:gd name="connsiteY4" fmla="*/ 304800 h 609600"/>
              <a:gd name="connsiteX5" fmla="*/ 24047 w 609599"/>
              <a:gd name="connsiteY5" fmla="*/ 186066 h 609600"/>
              <a:gd name="connsiteX6" fmla="*/ 89276 w 609599"/>
              <a:gd name="connsiteY6" fmla="*/ 89276 h 609600"/>
              <a:gd name="connsiteX7" fmla="*/ 186066 w 609599"/>
              <a:gd name="connsiteY7" fmla="*/ 24047 h 609600"/>
              <a:gd name="connsiteX8" fmla="*/ 304800 w 609599"/>
              <a:gd name="connsiteY8" fmla="*/ 0 h 609600"/>
              <a:gd name="connsiteX9" fmla="*/ 423533 w 609599"/>
              <a:gd name="connsiteY9" fmla="*/ 24047 h 609600"/>
              <a:gd name="connsiteX10" fmla="*/ 520324 w 609599"/>
              <a:gd name="connsiteY10" fmla="*/ 89276 h 609600"/>
              <a:gd name="connsiteX11" fmla="*/ 585552 w 609599"/>
              <a:gd name="connsiteY11" fmla="*/ 186066 h 609600"/>
              <a:gd name="connsiteX12" fmla="*/ 609599 w 609599"/>
              <a:gd name="connsiteY12" fmla="*/ 304800 h 609600"/>
              <a:gd name="connsiteX13" fmla="*/ 585552 w 609599"/>
              <a:gd name="connsiteY13" fmla="*/ 423534 h 609600"/>
              <a:gd name="connsiteX14" fmla="*/ 520324 w 609599"/>
              <a:gd name="connsiteY14" fmla="*/ 520324 h 609600"/>
              <a:gd name="connsiteX15" fmla="*/ 423533 w 609599"/>
              <a:gd name="connsiteY15" fmla="*/ 585553 h 609600"/>
              <a:gd name="connsiteX16" fmla="*/ 304800 w 609599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99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4" y="570222"/>
                  <a:pt x="117231" y="548279"/>
                  <a:pt x="89276" y="520324"/>
                </a:cubicBezTo>
                <a:cubicBezTo>
                  <a:pt x="61320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0" y="117231"/>
                  <a:pt x="89276" y="89276"/>
                </a:cubicBezTo>
                <a:cubicBezTo>
                  <a:pt x="117231" y="61321"/>
                  <a:pt x="149694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59" y="8116"/>
                  <a:pt x="423533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2" y="149695"/>
                  <a:pt x="585552" y="186066"/>
                </a:cubicBezTo>
                <a:cubicBezTo>
                  <a:pt x="601484" y="223640"/>
                  <a:pt x="609599" y="263619"/>
                  <a:pt x="609599" y="304800"/>
                </a:cubicBezTo>
                <a:cubicBezTo>
                  <a:pt x="609599" y="345981"/>
                  <a:pt x="601484" y="385960"/>
                  <a:pt x="585552" y="423534"/>
                </a:cubicBezTo>
                <a:cubicBezTo>
                  <a:pt x="570222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3" y="585553"/>
                </a:cubicBezTo>
                <a:cubicBezTo>
                  <a:pt x="385959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6" name="任意多边形: 形状 195"/>
          <p:cNvSpPr/>
          <p:nvPr>
            <p:custDataLst>
              <p:tags r:id="rId52"/>
            </p:custDataLst>
          </p:nvPr>
        </p:nvSpPr>
        <p:spPr>
          <a:xfrm>
            <a:off x="9319512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7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401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7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401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7" name="任意多边形: 形状 196"/>
          <p:cNvSpPr/>
          <p:nvPr>
            <p:custDataLst>
              <p:tags r:id="rId53"/>
            </p:custDataLst>
          </p:nvPr>
        </p:nvSpPr>
        <p:spPr>
          <a:xfrm>
            <a:off x="9337000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8" name="任意多边形: 形状 197"/>
          <p:cNvSpPr/>
          <p:nvPr>
            <p:custDataLst>
              <p:tags r:id="rId54"/>
            </p:custDataLst>
          </p:nvPr>
        </p:nvSpPr>
        <p:spPr>
          <a:xfrm>
            <a:off x="9319512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6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702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6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702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9" name="任意多边形: 形状 198"/>
          <p:cNvSpPr/>
          <p:nvPr>
            <p:custDataLst>
              <p:tags r:id="rId55"/>
            </p:custDataLst>
          </p:nvPr>
        </p:nvSpPr>
        <p:spPr>
          <a:xfrm>
            <a:off x="9337000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200" name="任意多边形: 形状 199"/>
          <p:cNvSpPr/>
          <p:nvPr>
            <p:custDataLst>
              <p:tags r:id="rId56"/>
            </p:custDataLst>
          </p:nvPr>
        </p:nvSpPr>
        <p:spPr>
          <a:xfrm>
            <a:off x="9531359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201" name="组合 200"/>
          <p:cNvGrpSpPr/>
          <p:nvPr>
            <p:custDataLst>
              <p:tags r:id="rId57"/>
            </p:custDataLst>
          </p:nvPr>
        </p:nvGrpSpPr>
        <p:grpSpPr>
          <a:xfrm>
            <a:off x="9453415" y="3538882"/>
            <a:ext cx="165381" cy="154137"/>
            <a:chOff x="10091983" y="4278794"/>
            <a:chExt cx="197003" cy="183609"/>
          </a:xfrm>
          <a:solidFill>
            <a:srgbClr val="7F8FA9"/>
          </a:solidFill>
        </p:grpSpPr>
        <p:sp>
          <p:nvSpPr>
            <p:cNvPr id="202" name="任意多边形: 形状 201"/>
            <p:cNvSpPr/>
            <p:nvPr>
              <p:custDataLst>
                <p:tags r:id="rId58"/>
              </p:custDataLst>
            </p:nvPr>
          </p:nvSpPr>
          <p:spPr>
            <a:xfrm>
              <a:off x="10091983" y="4278794"/>
              <a:ext cx="81537" cy="183609"/>
            </a:xfrm>
            <a:custGeom>
              <a:avLst/>
              <a:gdLst>
                <a:gd name="connsiteX0" fmla="*/ 10821 w 82361"/>
                <a:gd name="connsiteY0" fmla="*/ 174343 h 185464"/>
                <a:gd name="connsiteX1" fmla="*/ 0 w 82361"/>
                <a:gd name="connsiteY1" fmla="*/ 142781 h 185464"/>
                <a:gd name="connsiteX2" fmla="*/ 0 w 82361"/>
                <a:gd name="connsiteY2" fmla="*/ 42684 h 185464"/>
                <a:gd name="connsiteX3" fmla="*/ 10821 w 82361"/>
                <a:gd name="connsiteY3" fmla="*/ 11122 h 185464"/>
                <a:gd name="connsiteX4" fmla="*/ 41181 w 82361"/>
                <a:gd name="connsiteY4" fmla="*/ 0 h 185464"/>
                <a:gd name="connsiteX5" fmla="*/ 71541 w 82361"/>
                <a:gd name="connsiteY5" fmla="*/ 11122 h 185464"/>
                <a:gd name="connsiteX6" fmla="*/ 82362 w 82361"/>
                <a:gd name="connsiteY6" fmla="*/ 42684 h 185464"/>
                <a:gd name="connsiteX7" fmla="*/ 82362 w 82361"/>
                <a:gd name="connsiteY7" fmla="*/ 142781 h 185464"/>
                <a:gd name="connsiteX8" fmla="*/ 71541 w 82361"/>
                <a:gd name="connsiteY8" fmla="*/ 174343 h 185464"/>
                <a:gd name="connsiteX9" fmla="*/ 41181 w 82361"/>
                <a:gd name="connsiteY9" fmla="*/ 185465 h 185464"/>
                <a:gd name="connsiteX10" fmla="*/ 10821 w 82361"/>
                <a:gd name="connsiteY10" fmla="*/ 174343 h 185464"/>
                <a:gd name="connsiteX11" fmla="*/ 51401 w 82361"/>
                <a:gd name="connsiteY11" fmla="*/ 154805 h 185464"/>
                <a:gd name="connsiteX12" fmla="*/ 55008 w 82361"/>
                <a:gd name="connsiteY12" fmla="*/ 142781 h 185464"/>
                <a:gd name="connsiteX13" fmla="*/ 55008 w 82361"/>
                <a:gd name="connsiteY13" fmla="*/ 42984 h 185464"/>
                <a:gd name="connsiteX14" fmla="*/ 51401 w 82361"/>
                <a:gd name="connsiteY14" fmla="*/ 30961 h 185464"/>
                <a:gd name="connsiteX15" fmla="*/ 41181 w 82361"/>
                <a:gd name="connsiteY15" fmla="*/ 26752 h 185464"/>
                <a:gd name="connsiteX16" fmla="*/ 30961 w 82361"/>
                <a:gd name="connsiteY16" fmla="*/ 30961 h 185464"/>
                <a:gd name="connsiteX17" fmla="*/ 27353 w 82361"/>
                <a:gd name="connsiteY17" fmla="*/ 42984 h 185464"/>
                <a:gd name="connsiteX18" fmla="*/ 27353 w 82361"/>
                <a:gd name="connsiteY18" fmla="*/ 142781 h 185464"/>
                <a:gd name="connsiteX19" fmla="*/ 30961 w 82361"/>
                <a:gd name="connsiteY19" fmla="*/ 154805 h 185464"/>
                <a:gd name="connsiteX20" fmla="*/ 41181 w 82361"/>
                <a:gd name="connsiteY20" fmla="*/ 159013 h 185464"/>
                <a:gd name="connsiteX21" fmla="*/ 51401 w 82361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1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5" y="0"/>
                    <a:pt x="41181" y="0"/>
                  </a:cubicBezTo>
                  <a:cubicBezTo>
                    <a:pt x="54107" y="0"/>
                    <a:pt x="64326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6" y="181858"/>
                    <a:pt x="54107" y="185465"/>
                    <a:pt x="41181" y="185465"/>
                  </a:cubicBezTo>
                  <a:cubicBezTo>
                    <a:pt x="28255" y="185465"/>
                    <a:pt x="18036" y="181557"/>
                    <a:pt x="10821" y="174343"/>
                  </a:cubicBezTo>
                  <a:close/>
                  <a:moveTo>
                    <a:pt x="51401" y="154805"/>
                  </a:moveTo>
                  <a:cubicBezTo>
                    <a:pt x="53806" y="152099"/>
                    <a:pt x="55008" y="147891"/>
                    <a:pt x="55008" y="142781"/>
                  </a:cubicBezTo>
                  <a:lnTo>
                    <a:pt x="55008" y="42984"/>
                  </a:lnTo>
                  <a:cubicBezTo>
                    <a:pt x="55008" y="37874"/>
                    <a:pt x="53806" y="33967"/>
                    <a:pt x="51401" y="30961"/>
                  </a:cubicBezTo>
                  <a:cubicBezTo>
                    <a:pt x="48997" y="28255"/>
                    <a:pt x="45690" y="26752"/>
                    <a:pt x="41181" y="26752"/>
                  </a:cubicBezTo>
                  <a:cubicBezTo>
                    <a:pt x="36973" y="26752"/>
                    <a:pt x="33365" y="28255"/>
                    <a:pt x="30961" y="30961"/>
                  </a:cubicBezTo>
                  <a:cubicBezTo>
                    <a:pt x="28556" y="33666"/>
                    <a:pt x="27353" y="37874"/>
                    <a:pt x="27353" y="42984"/>
                  </a:cubicBezTo>
                  <a:lnTo>
                    <a:pt x="27353" y="142781"/>
                  </a:lnTo>
                  <a:cubicBezTo>
                    <a:pt x="27353" y="147891"/>
                    <a:pt x="28556" y="151799"/>
                    <a:pt x="30961" y="154805"/>
                  </a:cubicBezTo>
                  <a:cubicBezTo>
                    <a:pt x="33365" y="157510"/>
                    <a:pt x="36672" y="159013"/>
                    <a:pt x="41181" y="159013"/>
                  </a:cubicBezTo>
                  <a:cubicBezTo>
                    <a:pt x="45690" y="159013"/>
                    <a:pt x="48997" y="157510"/>
                    <a:pt x="51401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3" name="任意多边形: 形状 202"/>
            <p:cNvSpPr/>
            <p:nvPr>
              <p:custDataLst>
                <p:tags r:id="rId59"/>
              </p:custDataLst>
            </p:nvPr>
          </p:nvSpPr>
          <p:spPr>
            <a:xfrm>
              <a:off x="10194057" y="4280877"/>
              <a:ext cx="94929" cy="179741"/>
            </a:xfrm>
            <a:custGeom>
              <a:avLst/>
              <a:gdLst>
                <a:gd name="connsiteX0" fmla="*/ 300 w 95888"/>
                <a:gd name="connsiteY0" fmla="*/ 128653 h 181557"/>
                <a:gd name="connsiteX1" fmla="*/ 38776 w 95888"/>
                <a:gd name="connsiteY1" fmla="*/ 0 h 181557"/>
                <a:gd name="connsiteX2" fmla="*/ 67332 w 95888"/>
                <a:gd name="connsiteY2" fmla="*/ 0 h 181557"/>
                <a:gd name="connsiteX3" fmla="*/ 30359 w 95888"/>
                <a:gd name="connsiteY3" fmla="*/ 127150 h 181557"/>
                <a:gd name="connsiteX4" fmla="*/ 95888 w 95888"/>
                <a:gd name="connsiteY4" fmla="*/ 127150 h 181557"/>
                <a:gd name="connsiteX5" fmla="*/ 95888 w 95888"/>
                <a:gd name="connsiteY5" fmla="*/ 153602 h 181557"/>
                <a:gd name="connsiteX6" fmla="*/ 0 w 95888"/>
                <a:gd name="connsiteY6" fmla="*/ 153602 h 181557"/>
                <a:gd name="connsiteX7" fmla="*/ 0 w 95888"/>
                <a:gd name="connsiteY7" fmla="*/ 128653 h 181557"/>
                <a:gd name="connsiteX8" fmla="*/ 57413 w 95888"/>
                <a:gd name="connsiteY8" fmla="*/ 78154 h 181557"/>
                <a:gd name="connsiteX9" fmla="*/ 84166 w 95888"/>
                <a:gd name="connsiteY9" fmla="*/ 78154 h 181557"/>
                <a:gd name="connsiteX10" fmla="*/ 84166 w 95888"/>
                <a:gd name="connsiteY10" fmla="*/ 181557 h 181557"/>
                <a:gd name="connsiteX11" fmla="*/ 57413 w 95888"/>
                <a:gd name="connsiteY11" fmla="*/ 181557 h 181557"/>
                <a:gd name="connsiteX12" fmla="*/ 57413 w 95888"/>
                <a:gd name="connsiteY12" fmla="*/ 78154 h 18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888" h="181557">
                  <a:moveTo>
                    <a:pt x="300" y="128653"/>
                  </a:moveTo>
                  <a:lnTo>
                    <a:pt x="38776" y="0"/>
                  </a:lnTo>
                  <a:lnTo>
                    <a:pt x="67332" y="0"/>
                  </a:lnTo>
                  <a:lnTo>
                    <a:pt x="30359" y="127150"/>
                  </a:lnTo>
                  <a:lnTo>
                    <a:pt x="95888" y="127150"/>
                  </a:lnTo>
                  <a:lnTo>
                    <a:pt x="95888" y="153602"/>
                  </a:lnTo>
                  <a:lnTo>
                    <a:pt x="0" y="153602"/>
                  </a:lnTo>
                  <a:lnTo>
                    <a:pt x="0" y="128653"/>
                  </a:lnTo>
                  <a:close/>
                  <a:moveTo>
                    <a:pt x="57413" y="78154"/>
                  </a:moveTo>
                  <a:lnTo>
                    <a:pt x="84166" y="78154"/>
                  </a:lnTo>
                  <a:lnTo>
                    <a:pt x="84166" y="181557"/>
                  </a:lnTo>
                  <a:lnTo>
                    <a:pt x="57413" y="181557"/>
                  </a:lnTo>
                  <a:lnTo>
                    <a:pt x="57413" y="78154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4" name="组合 203"/>
          <p:cNvGrpSpPr/>
          <p:nvPr>
            <p:custDataLst>
              <p:tags r:id="rId60"/>
            </p:custDataLst>
          </p:nvPr>
        </p:nvGrpSpPr>
        <p:grpSpPr>
          <a:xfrm>
            <a:off x="1757681" y="4048604"/>
            <a:ext cx="1816785" cy="2232094"/>
            <a:chOff x="896882" y="3884129"/>
            <a:chExt cx="2164162" cy="2658880"/>
          </a:xfrm>
        </p:grpSpPr>
        <p:sp>
          <p:nvSpPr>
            <p:cNvPr id="205" name="文本框 23"/>
            <p:cNvSpPr txBox="1"/>
            <p:nvPr>
              <p:custDataLst>
                <p:tags r:id="rId61"/>
              </p:custDataLst>
            </p:nvPr>
          </p:nvSpPr>
          <p:spPr>
            <a:xfrm>
              <a:off x="896882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A66AC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组内相对特征</a:t>
              </a:r>
              <a:endParaRPr lang="zh-CN" altLang="en-US" sz="2000" dirty="0">
                <a:solidFill>
                  <a:srgbClr val="4A66A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6" name="文本框 24"/>
            <p:cNvSpPr txBox="1"/>
            <p:nvPr>
              <p:custDataLst>
                <p:tags r:id="rId62"/>
              </p:custDataLst>
            </p:nvPr>
          </p:nvSpPr>
          <p:spPr>
            <a:xfrm>
              <a:off x="896886" y="4281329"/>
              <a:ext cx="2164158" cy="2261680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weight_vs_mean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单马骑手负重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-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本场平均负重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win_rate_vs_race_avg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单马胜率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-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本场平均胜率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7" name="组合 206"/>
          <p:cNvGrpSpPr/>
          <p:nvPr>
            <p:custDataLst>
              <p:tags r:id="rId63"/>
            </p:custDataLst>
          </p:nvPr>
        </p:nvGrpSpPr>
        <p:grpSpPr>
          <a:xfrm>
            <a:off x="4046027" y="4048604"/>
            <a:ext cx="1816785" cy="1456759"/>
            <a:chOff x="869348" y="3884129"/>
            <a:chExt cx="2164162" cy="1735297"/>
          </a:xfrm>
        </p:grpSpPr>
        <p:sp>
          <p:nvSpPr>
            <p:cNvPr id="208" name="文本框 23"/>
            <p:cNvSpPr txBox="1"/>
            <p:nvPr>
              <p:custDataLst>
                <p:tags r:id="rId64"/>
              </p:custDataLst>
            </p:nvPr>
          </p:nvSpPr>
          <p:spPr>
            <a:xfrm>
              <a:off x="869348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629DD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历史特征计算</a:t>
              </a:r>
              <a:endParaRPr lang="zh-CN" altLang="en-US" sz="2000" dirty="0">
                <a:solidFill>
                  <a:srgbClr val="629DD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9" name="文本框 24"/>
            <p:cNvSpPr txBox="1"/>
            <p:nvPr>
              <p:custDataLst>
                <p:tags r:id="rId65"/>
              </p:custDataLst>
            </p:nvPr>
          </p:nvSpPr>
          <p:spPr>
            <a:xfrm>
              <a:off x="869352" y="4281329"/>
              <a:ext cx="2164158" cy="1338097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history_race_count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：该马历史参赛场数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history_top3_count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：历史前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3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名次数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10" name="组合 209"/>
          <p:cNvGrpSpPr/>
          <p:nvPr>
            <p:custDataLst>
              <p:tags r:id="rId66"/>
            </p:custDataLst>
          </p:nvPr>
        </p:nvGrpSpPr>
        <p:grpSpPr>
          <a:xfrm>
            <a:off x="6325738" y="4048604"/>
            <a:ext cx="1816785" cy="1087189"/>
            <a:chOff x="841917" y="3884129"/>
            <a:chExt cx="2164162" cy="1295064"/>
          </a:xfrm>
        </p:grpSpPr>
        <p:sp>
          <p:nvSpPr>
            <p:cNvPr id="211" name="文本框 23"/>
            <p:cNvSpPr txBox="1"/>
            <p:nvPr>
              <p:custDataLst>
                <p:tags r:id="rId67"/>
              </p:custDataLst>
            </p:nvPr>
          </p:nvSpPr>
          <p:spPr>
            <a:xfrm>
              <a:off x="841917" y="3884129"/>
              <a:ext cx="2164162" cy="469733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980" dirty="0">
                  <a:solidFill>
                    <a:srgbClr val="297FD5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交互特征</a:t>
              </a:r>
              <a:endParaRPr lang="zh-CN" altLang="en-US" sz="1980" dirty="0">
                <a:solidFill>
                  <a:srgbClr val="297FD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12" name="文本框 24"/>
            <p:cNvSpPr txBox="1"/>
            <p:nvPr>
              <p:custDataLst>
                <p:tags r:id="rId68"/>
              </p:custDataLst>
            </p:nvPr>
          </p:nvSpPr>
          <p:spPr>
            <a:xfrm>
              <a:off x="841921" y="4281329"/>
              <a:ext cx="2164158" cy="897864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weight_per_dist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骑手负重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/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（赛事距离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/ 1000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13" name="组合 212"/>
          <p:cNvGrpSpPr/>
          <p:nvPr>
            <p:custDataLst>
              <p:tags r:id="rId69"/>
            </p:custDataLst>
          </p:nvPr>
        </p:nvGrpSpPr>
        <p:grpSpPr>
          <a:xfrm>
            <a:off x="8631836" y="4048604"/>
            <a:ext cx="1816785" cy="1308169"/>
            <a:chOff x="814169" y="3884129"/>
            <a:chExt cx="2164162" cy="1558296"/>
          </a:xfrm>
        </p:grpSpPr>
        <p:sp>
          <p:nvSpPr>
            <p:cNvPr id="214" name="文本框 23"/>
            <p:cNvSpPr txBox="1"/>
            <p:nvPr>
              <p:custDataLst>
                <p:tags r:id="rId70"/>
              </p:custDataLst>
            </p:nvPr>
          </p:nvSpPr>
          <p:spPr>
            <a:xfrm>
              <a:off x="814169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7F8FA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类别特征编码</a:t>
              </a:r>
              <a:endParaRPr lang="zh-CN" altLang="en-US" sz="2000" dirty="0">
                <a:solidFill>
                  <a:srgbClr val="7F8FA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15" name="文本框 24"/>
            <p:cNvSpPr txBox="1"/>
            <p:nvPr>
              <p:custDataLst>
                <p:tags r:id="rId71"/>
              </p:custDataLst>
            </p:nvPr>
          </p:nvSpPr>
          <p:spPr>
            <a:xfrm>
              <a:off x="814173" y="4281329"/>
              <a:ext cx="2164158" cy="116109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对性别（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gender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场地类型（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venue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赛道方向（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direction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）等做独热编码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883248" y="5416730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074420" y="2406015"/>
            <a:ext cx="10048240" cy="2489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严格按赛事时序切分，</a:t>
            </a:r>
            <a:r>
              <a:rPr lang="en-US" alt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80%</a:t>
            </a: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前的赛事为训练集，</a:t>
            </a:r>
            <a:r>
              <a:rPr lang="en-US" alt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20%</a:t>
            </a: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后为测试集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避免时间泄露，确保模型训练时不会使用未来数据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符合真实赛马预测：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训练集：历史数据，用于模型训练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测试集：最新数据，模拟真实预测场景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数据集的切分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319689" y="1664863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LightGBM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：基于梯度提升决策树的算法，具有高效、低内存占用的特点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338638" y="2797835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XGBoost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：经典的梯度提升算法，具有良好的预测性能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366319" y="3930807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CatBoost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：支持类别特征的梯度提升算法，减少了特征工程的工作量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09276" y="5028200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TabNet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：基于注意力机制的深度学习模型，适合处理表格数据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模型训练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>
            <p:custDataLst>
              <p:tags r:id="rId1"/>
            </p:custDataLst>
          </p:nvPr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>
              <p:custDataLst>
                <p:tags r:id="rId3"/>
              </p:custDataLst>
            </p:nvPr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4"/>
              </p:custDataLst>
            </p:nvPr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>
                <p:custDataLst>
                  <p:tags r:id="rId23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>
                <p:custDataLst>
                  <p:tags r:id="rId26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>
            <p:custDataLst>
              <p:tags r:id="rId27"/>
            </p:custDataLst>
          </p:nvPr>
        </p:nvSpPr>
        <p:spPr>
          <a:xfrm>
            <a:off x="2798445" y="1980323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数据划分：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训练集：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80%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的历史赛事数据；测试集：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20%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的最新赛事数据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>
            <p:custDataLst>
              <p:tags r:id="rId28"/>
            </p:custDataLst>
          </p:nvPr>
        </p:nvSpPr>
        <p:spPr>
          <a:xfrm>
            <a:off x="2804160" y="3219315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超参数调优：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使用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Optuna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库进行超参数调优，以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AUC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作为主要评价指标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>
            <p:custDataLst>
              <p:tags r:id="rId29"/>
            </p:custDataLst>
          </p:nvPr>
        </p:nvSpPr>
        <p:spPr>
          <a:xfrm>
            <a:off x="2804160" y="4398618"/>
            <a:ext cx="82911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模型集成：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Blending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：将多个模型的预测结果进行加权平均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Stacking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：使用元模型对基础模型的预测结果进行再训练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30"/>
            </p:custDataLst>
          </p:nvPr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>
            <p:custDataLst>
              <p:tags r:id="rId31"/>
            </p:custDataLst>
          </p:nvPr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模型训练</a:t>
            </a:r>
            <a:endParaRPr kumimoji="1" lang="zh-CN" altLang="en-US" sz="32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第三部分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45155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结果分析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单胜（</a:t>
            </a:r>
            <a:r>
              <a:rPr lang="en-US" altLang="zh-CN" sz="2000" b="1">
                <a:solidFill>
                  <a:schemeClr val="accent1"/>
                </a:solidFill>
                <a:effectLst/>
                <a:sym typeface="+mn-ea"/>
              </a:rPr>
              <a:t>Top1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E0E0E0">
                  <a:alpha val="100000"/>
                </a:srgbClr>
              </a:clrFrom>
              <a:clrTo>
                <a:srgbClr val="E0E0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5" y="1091565"/>
            <a:ext cx="7009130" cy="3677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7755" y="4681220"/>
            <a:ext cx="10280650" cy="181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各模型的</a:t>
            </a:r>
            <a:r>
              <a:rPr lang="en-US" altLang="zh-CN"/>
              <a:t> AUC </a:t>
            </a:r>
            <a:r>
              <a:rPr lang="zh-CN" altLang="en-US"/>
              <a:t>表现较为接近，均在</a:t>
            </a:r>
            <a:r>
              <a:rPr lang="en-US" altLang="zh-CN"/>
              <a:t> 0.828-0.832 </a:t>
            </a:r>
            <a:r>
              <a:rPr lang="zh-CN" altLang="en-US"/>
              <a:t>之间，整体预测能力较强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·TabNet</a:t>
            </a:r>
            <a:r>
              <a:rPr lang="zh-CN" altLang="en-US"/>
              <a:t>和</a:t>
            </a:r>
            <a:r>
              <a:rPr lang="en-US" altLang="zh-CN"/>
              <a:t>Stacking</a:t>
            </a:r>
            <a:r>
              <a:rPr lang="zh-CN" altLang="en-US"/>
              <a:t>模型的</a:t>
            </a:r>
            <a:r>
              <a:rPr lang="en-US" altLang="zh-CN"/>
              <a:t> LogLoss </a:t>
            </a:r>
            <a:r>
              <a:rPr lang="zh-CN" altLang="en-US"/>
              <a:t>最低，分别为</a:t>
            </a:r>
            <a:r>
              <a:rPr lang="en-US" altLang="zh-CN"/>
              <a:t> 0.209886 </a:t>
            </a:r>
            <a:r>
              <a:rPr lang="zh-CN" altLang="en-US"/>
              <a:t>和</a:t>
            </a:r>
            <a:r>
              <a:rPr lang="en-US" altLang="zh-CN"/>
              <a:t> 0.209285</a:t>
            </a:r>
            <a:r>
              <a:rPr lang="zh-CN" altLang="en-US"/>
              <a:t>，概率预测准确性最高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集成模型（</a:t>
            </a:r>
            <a:r>
              <a:rPr lang="en-US" altLang="zh-CN"/>
              <a:t>Blending </a:t>
            </a:r>
            <a:r>
              <a:rPr lang="zh-CN" altLang="en-US"/>
              <a:t>和</a:t>
            </a:r>
            <a:r>
              <a:rPr lang="en-US" altLang="zh-CN"/>
              <a:t> Stacking</a:t>
            </a:r>
            <a:r>
              <a:rPr lang="zh-CN" altLang="en-US"/>
              <a:t>）表现稳定，整体性能优于或接近最佳单个模型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所有模型的</a:t>
            </a:r>
            <a:r>
              <a:rPr lang="en-US" altLang="zh-CN"/>
              <a:t> F1 </a:t>
            </a:r>
            <a:r>
              <a:rPr lang="zh-CN" altLang="en-US"/>
              <a:t>分数均较低，最高仅为</a:t>
            </a:r>
            <a:r>
              <a:rPr lang="en-US" altLang="zh-CN"/>
              <a:t> 0.367420</a:t>
            </a:r>
            <a:r>
              <a:rPr lang="zh-CN" altLang="en-US"/>
              <a:t>（</a:t>
            </a:r>
            <a:r>
              <a:rPr lang="en-US" altLang="zh-CN"/>
              <a:t>CatBoost</a:t>
            </a:r>
            <a:r>
              <a:rPr lang="zh-CN" altLang="en-US"/>
              <a:t>），预测准确性仍有较大提升空间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前三（</a:t>
            </a:r>
            <a:r>
              <a:rPr kumimoji="1" lang="en-US" altLang="zh-CN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Top3</a:t>
            </a:r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E0E0E0">
                  <a:alpha val="100000"/>
                </a:srgbClr>
              </a:clrFrom>
              <a:clrTo>
                <a:srgbClr val="E0E0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5585" y="1305560"/>
            <a:ext cx="6640830" cy="3439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45055" y="4744720"/>
            <a:ext cx="8841740" cy="162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各模型的</a:t>
            </a:r>
            <a:r>
              <a:rPr lang="en-US" altLang="zh-CN"/>
              <a:t> AUC </a:t>
            </a:r>
            <a:r>
              <a:rPr lang="zh-CN" altLang="en-US"/>
              <a:t>表现较为接近，均在</a:t>
            </a:r>
            <a:r>
              <a:rPr lang="en-US" altLang="zh-CN"/>
              <a:t> 0.810-0.815</a:t>
            </a:r>
            <a:r>
              <a:rPr lang="zh-CN" altLang="en-US"/>
              <a:t>，整体预测能力较强</a:t>
            </a:r>
            <a:endParaRPr lang="zh-CN" altLang="en-US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tx1"/>
                </a:solidFill>
              </a:rPr>
              <a:t>·Stacking </a:t>
            </a:r>
            <a:r>
              <a:rPr lang="zh-CN" altLang="en-US">
                <a:solidFill>
                  <a:schemeClr val="tx1"/>
                </a:solidFill>
              </a:rPr>
              <a:t>模型的</a:t>
            </a:r>
            <a:r>
              <a:rPr lang="en-US" altLang="zh-CN">
                <a:solidFill>
                  <a:schemeClr val="tx1"/>
                </a:solidFill>
              </a:rPr>
              <a:t> LogLoss </a:t>
            </a:r>
            <a:r>
              <a:rPr lang="zh-CN" altLang="en-US">
                <a:solidFill>
                  <a:schemeClr val="tx1"/>
                </a:solidFill>
              </a:rPr>
              <a:t>最低（</a:t>
            </a:r>
            <a:r>
              <a:rPr lang="en-US" altLang="zh-CN">
                <a:solidFill>
                  <a:schemeClr val="tx1"/>
                </a:solidFill>
              </a:rPr>
              <a:t>0.412087</a:t>
            </a:r>
            <a:r>
              <a:rPr lang="zh-CN" altLang="en-US">
                <a:solidFill>
                  <a:schemeClr val="tx1"/>
                </a:solidFill>
              </a:rPr>
              <a:t>），概率预测准确性最高</a:t>
            </a:r>
            <a:endParaRPr lang="zh-CN" altLang="en-US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tx1"/>
                </a:solidFill>
              </a:rPr>
              <a:t>·</a:t>
            </a:r>
            <a:r>
              <a:rPr lang="zh-CN" altLang="en-US">
                <a:solidFill>
                  <a:schemeClr val="tx1"/>
                </a:solidFill>
              </a:rPr>
              <a:t>所有模型的</a:t>
            </a:r>
            <a:r>
              <a:rPr lang="en-US" altLang="zh-CN">
                <a:solidFill>
                  <a:schemeClr val="tx1"/>
                </a:solidFill>
              </a:rPr>
              <a:t> F1 </a:t>
            </a:r>
            <a:r>
              <a:rPr lang="zh-CN" altLang="en-US">
                <a:solidFill>
                  <a:schemeClr val="tx1"/>
                </a:solidFill>
              </a:rPr>
              <a:t>分数均未超过</a:t>
            </a:r>
            <a:r>
              <a:rPr lang="en-US" altLang="zh-CN">
                <a:solidFill>
                  <a:schemeClr val="tx1"/>
                </a:solidFill>
              </a:rPr>
              <a:t> 0.56</a:t>
            </a:r>
            <a:r>
              <a:rPr lang="zh-CN" altLang="en-US">
                <a:solidFill>
                  <a:schemeClr val="tx1"/>
                </a:solidFill>
              </a:rPr>
              <a:t>，预测准确性仍有提升空间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单胜（</a:t>
            </a:r>
            <a:r>
              <a:rPr lang="en-US" altLang="zh-CN" sz="2000" b="1">
                <a:solidFill>
                  <a:schemeClr val="accent1"/>
                </a:solidFill>
                <a:effectLst/>
                <a:sym typeface="+mn-ea"/>
              </a:rPr>
              <a:t>Top1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9" name="图片 8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91565"/>
            <a:ext cx="9847580" cy="4878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57475" y="1992630"/>
            <a:ext cx="7318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所有模型</a:t>
            </a:r>
            <a:r>
              <a:rPr lang="zh-CN" altLang="en-US"/>
              <a:t>的准确率均在</a:t>
            </a:r>
            <a:r>
              <a:rPr lang="en-US" altLang="zh-CN"/>
              <a:t> 33.7% </a:t>
            </a:r>
            <a:r>
              <a:rPr lang="zh-CN" altLang="en-US"/>
              <a:t>左右，在赛马比赛这种随机性不可预测性较大的场景中，预测准确率已经达到可用的级别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前三（</a:t>
            </a:r>
            <a:r>
              <a:rPr kumimoji="1" lang="en-US" altLang="zh-CN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Top3</a:t>
            </a:r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053465"/>
            <a:ext cx="5375910" cy="5162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19290" y="2577465"/>
            <a:ext cx="4064000" cy="1703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所有模型的首选马进前三率均在</a:t>
            </a:r>
            <a:r>
              <a:rPr lang="en-US" altLang="zh-CN"/>
              <a:t> 65%</a:t>
            </a:r>
            <a:r>
              <a:rPr lang="zh-CN" altLang="en-US"/>
              <a:t>左右，预测前三的马中，真实前三的概率在</a:t>
            </a:r>
            <a:r>
              <a:rPr lang="en-US" altLang="zh-CN"/>
              <a:t> 53%</a:t>
            </a:r>
            <a:r>
              <a:rPr lang="zh-CN" altLang="en-US"/>
              <a:t>左右，准确率表现同样不俗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>
            <p:custDataLst>
              <p:tags r:id="rId1"/>
            </p:custDataLst>
          </p:nvPr>
        </p:nvSpPr>
        <p:spPr>
          <a:xfrm>
            <a:off x="4027170" y="244538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01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项目概述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2"/>
            </p:custDataLst>
          </p:nvPr>
        </p:nvSpPr>
        <p:spPr>
          <a:xfrm>
            <a:off x="7477760" y="244538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02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项目实现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3"/>
            </p:custDataLst>
          </p:nvPr>
        </p:nvSpPr>
        <p:spPr>
          <a:xfrm>
            <a:off x="4027170" y="349440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03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结果分析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4"/>
            </p:custDataLst>
          </p:nvPr>
        </p:nvSpPr>
        <p:spPr>
          <a:xfrm>
            <a:off x="7884160" y="3494405"/>
            <a:ext cx="14224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04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总结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第四部分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13555" y="2570480"/>
            <a:ext cx="3505200" cy="2123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3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总结</a:t>
            </a:r>
            <a:endParaRPr kumimoji="1" lang="zh-CN" altLang="en-US" sz="138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模型性能优秀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1214755"/>
            <a:ext cx="4888865" cy="2421890"/>
          </a:xfrm>
          <a:prstGeom prst="rect">
            <a:avLst/>
          </a:prstGeom>
        </p:spPr>
      </p:pic>
      <p:pic>
        <p:nvPicPr>
          <p:cNvPr id="10" name="图片 9" descr="models_accuracy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3514090"/>
            <a:ext cx="2931795" cy="28155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83350" y="33280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模型性能优秀，准确率高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397159" y="1687088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数据规模大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：使用了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年的历史数据，共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416108" y="2820060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特征工程丰富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：构建了多种类型的特征，包括组内相对特征和历史特征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443789" y="3953032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使用现代数据科学手段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：使用机器学习算法分析数据，得到更为准确的结果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55631" y="5051060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传统经验预测准确率接近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30%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，而模型预测准确率在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33.7%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与传统的赛马经验预测方法</a:t>
            </a:r>
            <a:endParaRPr kumimoji="1" lang="zh-CN" altLang="en-US" sz="2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模型性能分析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lgbm_tuned_dashboard_to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53160"/>
            <a:ext cx="4028440" cy="1282065"/>
          </a:xfrm>
          <a:prstGeom prst="rect">
            <a:avLst/>
          </a:prstGeom>
        </p:spPr>
      </p:pic>
      <p:pic>
        <p:nvPicPr>
          <p:cNvPr id="4" name="图片 3" descr="xgb_tuned_dashboard_to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512695"/>
            <a:ext cx="4070985" cy="1187450"/>
          </a:xfrm>
          <a:prstGeom prst="rect">
            <a:avLst/>
          </a:prstGeom>
        </p:spPr>
      </p:pic>
      <p:pic>
        <p:nvPicPr>
          <p:cNvPr id="5" name="图片 4" descr="cat_tuned_dashboard_to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777615"/>
            <a:ext cx="4139565" cy="1207770"/>
          </a:xfrm>
          <a:prstGeom prst="rect">
            <a:avLst/>
          </a:prstGeom>
        </p:spPr>
      </p:pic>
      <p:pic>
        <p:nvPicPr>
          <p:cNvPr id="6" name="图片 5" descr="tabnet_metrics_dashboard_to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5059680"/>
            <a:ext cx="4178935" cy="1204595"/>
          </a:xfrm>
          <a:prstGeom prst="rect">
            <a:avLst/>
          </a:prstGeom>
        </p:spPr>
      </p:pic>
      <p:pic>
        <p:nvPicPr>
          <p:cNvPr id="7" name="图片 6" descr="top3_model_correlation_heatma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860" y="1153160"/>
            <a:ext cx="2823845" cy="2546985"/>
          </a:xfrm>
          <a:prstGeom prst="rect">
            <a:avLst/>
          </a:prstGeom>
        </p:spPr>
      </p:pic>
      <p:pic>
        <p:nvPicPr>
          <p:cNvPr id="8" name="图片 7" descr="top3_weights_pi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640" y="1522730"/>
            <a:ext cx="3012440" cy="1807845"/>
          </a:xfrm>
          <a:prstGeom prst="rect">
            <a:avLst/>
          </a:prstGeom>
        </p:spPr>
      </p:pic>
      <p:pic>
        <p:nvPicPr>
          <p:cNvPr id="9" name="图片 8" descr="model_correlation_heatma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90" y="3777615"/>
            <a:ext cx="3252470" cy="2602230"/>
          </a:xfrm>
          <a:prstGeom prst="rect">
            <a:avLst/>
          </a:prstGeom>
        </p:spPr>
      </p:pic>
      <p:pic>
        <p:nvPicPr>
          <p:cNvPr id="11" name="图片 10" descr="optimized_weights_pi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8640" y="3886200"/>
            <a:ext cx="3187700" cy="191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模型性能分析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屏幕截图 2026-01-08 173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1791970"/>
            <a:ext cx="5027295" cy="3968750"/>
          </a:xfrm>
          <a:prstGeom prst="rect">
            <a:avLst/>
          </a:prstGeom>
        </p:spPr>
      </p:pic>
      <p:pic>
        <p:nvPicPr>
          <p:cNvPr id="10" name="图片 9" descr="屏幕截图 2026-01-08 173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1791970"/>
            <a:ext cx="4687570" cy="399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项目结构清晰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屏幕截图 2026-01-08 172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5205" y="1296670"/>
            <a:ext cx="5101590" cy="478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数据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屏幕截图 2026-01-08 173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740535"/>
            <a:ext cx="4892675" cy="2750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4605" y="1293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数据真实</a:t>
            </a:r>
            <a:endParaRPr lang="zh-CN" altLang="en-US"/>
          </a:p>
        </p:txBody>
      </p:sp>
      <p:pic>
        <p:nvPicPr>
          <p:cNvPr id="5" name="图片 4" descr="屏幕截图 2026-01-08 173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35" y="1740535"/>
            <a:ext cx="3737610" cy="2644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60540" y="1372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数据量大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16125" y="4800600"/>
            <a:ext cx="8316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从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2016-2025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共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JRA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中央赛马数据，共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场比赛，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54171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匹赛马，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455976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条完赛数据</a:t>
            </a:r>
            <a:endParaRPr lang="zh-CN" altLang="en-US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479040"/>
            <a:ext cx="7736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数据获取：网络爬虫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数据库技术：数据库设计、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SQL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查询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数据处理技术：数据清洗、数据预处理、特征工程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机器学习：模型选择、参数调优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数据可视化：使用各种图表展示结果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数据科学知识应用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592705"/>
            <a:ext cx="77362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不仅仅是一个成功的，有着良好结果的赛马预测项目</a:t>
            </a: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更是一个结合了课堂学习内容、实验实践内容的，大量运用了数据科学知识的课程大作业</a:t>
            </a: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项目总结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267206" y="2615816"/>
            <a:ext cx="36576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感谢观看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第一部分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75000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项目概述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1074420" y="2032635"/>
            <a:ext cx="10048240" cy="3291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本项目旨在通过数据科学方法，对赛马比赛结果进行预测，主要分为两个预测目标：预测马匹获得第一名（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Top1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）和预测马匹进入前三名（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Top3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）。项目采用了完整的数据科学流程，包括数据获取、数据导入数据库、数据清洗、特征工程、模型训练和结果分析等环节，最终实现了较高的预测准确率。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  <a:p>
            <a:pPr indent="457200"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  <a:p>
            <a:pPr indent="457200"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特别声明：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ea"/>
              </a:rPr>
              <a:t>本项目为纯学习与研究性质的数据分析实践项目，旨在探索数据科学的应用，不涉及任何形式的博彩活动，本人坚决反对任何形式的博彩行为。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indent="457200"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赛马预测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第二部分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75000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项目实现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1679333"/>
            <a:ext cx="82911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本项目的数据来源于日本中央赛马会（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JRA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）的公开数据，通过网络爬虫从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netkeiba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网站获取。该网站提供了详细的赛马比赛数据，包括马匹信息、比赛结果、赔率等。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/>
        </p:nvSpPr>
        <p:spPr>
          <a:xfrm>
            <a:off x="2698750" y="3170420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爬取了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从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2016-2025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共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JRA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中央赛马数据，共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场比赛，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54171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匹赛马，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455976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条完赛数据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/>
        </p:nvSpPr>
        <p:spPr>
          <a:xfrm>
            <a:off x="2698750" y="4408143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采取了一定的反封禁措施，将获取到的数据存储在本地的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csv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文件中，等待后续处理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/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数据获取</a:t>
            </a:r>
            <a:endParaRPr kumimoji="1" lang="zh-CN" altLang="en-US" sz="36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883248" y="5416730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074420" y="2406015"/>
            <a:ext cx="10048240" cy="22517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3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关系型数据适合存储结构化的赛马数据，因此本项目选择</a:t>
            </a:r>
            <a:r>
              <a:rPr lang="en-US" altLang="zh-CN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MySQL </a:t>
            </a: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作为数据库。采取自动化脚本将获得的</a:t>
            </a:r>
            <a:r>
              <a:rPr lang="en-US" altLang="zh-CN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csv</a:t>
            </a: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文件数据存入数据库。</a:t>
            </a:r>
            <a:endParaRPr lang="zh-CN" altLang="en-US" sz="36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数据库存储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248928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horse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表：存储马匹基本信息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/>
        </p:nvSpPr>
        <p:spPr>
          <a:xfrm>
            <a:off x="2698750" y="3429500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race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表：存储比赛基本信息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/>
        </p:nvSpPr>
        <p:spPr>
          <a:xfrm>
            <a:off x="2698750" y="4570068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horse_race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表：存储马匹参赛结果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/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数据库存储</a:t>
            </a:r>
            <a:endParaRPr kumimoji="1" lang="zh-CN" altLang="en-US" sz="36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434624" y="1753763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乱码数据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CSV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文件存在编码问题，导致数据乱码。约删除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1400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416108" y="2785770"/>
            <a:ext cx="3894228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障碍赛数据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：包含障碍赛数据，与速度赛马数据特征差异较大。约删除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1000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434264" y="4000657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异常赔率数据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：部分比赛赔率异常高（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&gt;550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）。</a:t>
            </a:r>
            <a:r>
              <a:rPr lang="zh-CN" altLang="en-US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约删除</a:t>
            </a:r>
            <a:r>
              <a:rPr lang="en-US" altLang="zh-CN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1000 </a:t>
            </a:r>
            <a:r>
              <a:rPr lang="zh-CN" altLang="en-US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55631" y="4993910"/>
            <a:ext cx="3894228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缺失值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：部分字段可能存在缺失值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重复数据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：可能存在少量重复记录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rtl="0">
              <a:lnSpc>
                <a:spcPct val="130000"/>
              </a:lnSpc>
            </a:pP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实际上没有出现缺失值和重复数据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数据清洗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10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0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1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2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3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32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3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4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5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4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4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5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6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7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8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9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4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20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0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3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commondata" val="eyJoZGlkIjoiODViZmQwYjNiY2EwYTI4N2Q2NWRiMDE2MDM0MTU1YzIifQ=="/>
</p:tagLst>
</file>

<file path=ppt/tags/tag21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2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3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4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5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6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7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8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9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3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3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4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5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6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6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6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7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8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9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26476A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思源宋体 CN Heavy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演示</Application>
  <PresentationFormat>宽屏</PresentationFormat>
  <Paragraphs>247</Paragraphs>
  <Slides>29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思源黑体 CN Regular</vt:lpstr>
      <vt:lpstr>黑体</vt:lpstr>
      <vt:lpstr>Alibaba PuHuiTi M</vt:lpstr>
      <vt:lpstr>阿里巴巴普惠体 R</vt:lpstr>
      <vt:lpstr>汉仪旗黑-55简</vt:lpstr>
      <vt:lpstr>Open Sans Light</vt:lpstr>
      <vt:lpstr>Arial Unicode MS</vt:lpstr>
      <vt:lpstr>等线</vt:lpstr>
      <vt:lpstr>Calibri</vt:lpstr>
      <vt:lpstr>Times New Roman</vt:lpstr>
      <vt:lpstr>清雅黑体</vt:lpstr>
      <vt:lpstr>仓耳玄三M W05</vt:lpstr>
      <vt:lpstr>阿里巴巴和七个小矮人</vt:lpstr>
      <vt:lpstr>Saturday Sans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成龙 于</dc:creator>
  <cp:lastModifiedBy>唐一嘉</cp:lastModifiedBy>
  <cp:revision>21</cp:revision>
  <dcterms:created xsi:type="dcterms:W3CDTF">2024-01-17T15:47:00Z</dcterms:created>
  <dcterms:modified xsi:type="dcterms:W3CDTF">2026-01-09T09:48:17Z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F000C2E7BC2645E5902F161916062DBE_11</vt:lpwstr>
  </property>
  <property fmtid="{D5CDD505-2E9C-101B-9397-08002B2CF9AE}" pid="3" name="KSOProductBuildVer">
    <vt:lpwstr>2052-12.1.0.23125</vt:lpwstr>
  </property>
  <property fmtid="{D5CDD505-2E9C-101B-9397-08002B2CF9AE}" pid="4" name="KSOTemplateUUID">
    <vt:lpwstr>v1.0_mb_NBxlAbi9OCCytyYt8EzioQ==</vt:lpwstr>
  </property>
</Properties>
</file>